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3"/>
  </p:notesMasterIdLst>
  <p:handoutMasterIdLst>
    <p:handoutMasterId r:id="rId54"/>
  </p:handoutMasterIdLst>
  <p:sldIdLst>
    <p:sldId id="373" r:id="rId2"/>
    <p:sldId id="257" r:id="rId3"/>
    <p:sldId id="258" r:id="rId4"/>
    <p:sldId id="374" r:id="rId5"/>
    <p:sldId id="339" r:id="rId6"/>
    <p:sldId id="376" r:id="rId7"/>
    <p:sldId id="377" r:id="rId8"/>
    <p:sldId id="338" r:id="rId9"/>
    <p:sldId id="340" r:id="rId10"/>
    <p:sldId id="341" r:id="rId11"/>
    <p:sldId id="342" r:id="rId12"/>
    <p:sldId id="343" r:id="rId13"/>
    <p:sldId id="344" r:id="rId14"/>
    <p:sldId id="347" r:id="rId15"/>
    <p:sldId id="348" r:id="rId16"/>
    <p:sldId id="359" r:id="rId17"/>
    <p:sldId id="360" r:id="rId18"/>
    <p:sldId id="349" r:id="rId19"/>
    <p:sldId id="350" r:id="rId20"/>
    <p:sldId id="351" r:id="rId21"/>
    <p:sldId id="358" r:id="rId22"/>
    <p:sldId id="352" r:id="rId23"/>
    <p:sldId id="353" r:id="rId24"/>
    <p:sldId id="354" r:id="rId25"/>
    <p:sldId id="355" r:id="rId26"/>
    <p:sldId id="356" r:id="rId27"/>
    <p:sldId id="357" r:id="rId28"/>
    <p:sldId id="361" r:id="rId29"/>
    <p:sldId id="318" r:id="rId30"/>
    <p:sldId id="362" r:id="rId31"/>
    <p:sldId id="363" r:id="rId32"/>
    <p:sldId id="364" r:id="rId33"/>
    <p:sldId id="365" r:id="rId34"/>
    <p:sldId id="366" r:id="rId35"/>
    <p:sldId id="367" r:id="rId36"/>
    <p:sldId id="368" r:id="rId37"/>
    <p:sldId id="369" r:id="rId38"/>
    <p:sldId id="370" r:id="rId39"/>
    <p:sldId id="322" r:id="rId40"/>
    <p:sldId id="309" r:id="rId41"/>
    <p:sldId id="307" r:id="rId42"/>
    <p:sldId id="308" r:id="rId43"/>
    <p:sldId id="302" r:id="rId44"/>
    <p:sldId id="375" r:id="rId45"/>
    <p:sldId id="371" r:id="rId46"/>
    <p:sldId id="311" r:id="rId47"/>
    <p:sldId id="312" r:id="rId48"/>
    <p:sldId id="313" r:id="rId49"/>
    <p:sldId id="323" r:id="rId50"/>
    <p:sldId id="314" r:id="rId51"/>
    <p:sldId id="37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344"/>
    <a:srgbClr val="5806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94660"/>
  </p:normalViewPr>
  <p:slideViewPr>
    <p:cSldViewPr>
      <p:cViewPr>
        <p:scale>
          <a:sx n="70" d="100"/>
          <a:sy n="70" d="100"/>
        </p:scale>
        <p:origin x="-1854" y="-45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barChart>
        <c:barDir val="col"/>
        <c:grouping val="clustered"/>
        <c:ser>
          <c:idx val="0"/>
          <c:order val="0"/>
          <c:tx>
            <c:v>OCC</c:v>
          </c:tx>
          <c:val>
            <c:numRef>
              <c:f>Sheet1!$A$1:$A$6</c:f>
              <c:numCache>
                <c:formatCode>General</c:formatCode>
                <c:ptCount val="6"/>
                <c:pt idx="0">
                  <c:v>6</c:v>
                </c:pt>
                <c:pt idx="1">
                  <c:v>4</c:v>
                </c:pt>
                <c:pt idx="2">
                  <c:v>1</c:v>
                </c:pt>
                <c:pt idx="3">
                  <c:v>10</c:v>
                </c:pt>
                <c:pt idx="4">
                  <c:v>6</c:v>
                </c:pt>
                <c:pt idx="5">
                  <c:v>4</c:v>
                </c:pt>
              </c:numCache>
            </c:numRef>
          </c:val>
        </c:ser>
        <c:ser>
          <c:idx val="1"/>
          <c:order val="1"/>
          <c:tx>
            <c:v>PI</c:v>
          </c:tx>
          <c:val>
            <c:numRef>
              <c:f>Sheet1!$B$1:$B$6</c:f>
              <c:numCache>
                <c:formatCode>General</c:formatCode>
                <c:ptCount val="6"/>
                <c:pt idx="0">
                  <c:v>35</c:v>
                </c:pt>
                <c:pt idx="1">
                  <c:v>40</c:v>
                </c:pt>
                <c:pt idx="2">
                  <c:v>50</c:v>
                </c:pt>
                <c:pt idx="3">
                  <c:v>25</c:v>
                </c:pt>
                <c:pt idx="4">
                  <c:v>25</c:v>
                </c:pt>
                <c:pt idx="5">
                  <c:v>25</c:v>
                </c:pt>
              </c:numCache>
            </c:numRef>
          </c:val>
        </c:ser>
        <c:axId val="68690304"/>
        <c:axId val="68691840"/>
      </c:barChart>
      <c:catAx>
        <c:axId val="68690304"/>
        <c:scaling>
          <c:orientation val="minMax"/>
        </c:scaling>
        <c:axPos val="b"/>
        <c:tickLblPos val="nextTo"/>
        <c:txPr>
          <a:bodyPr/>
          <a:lstStyle/>
          <a:p>
            <a:pPr>
              <a:defRPr lang="en-IN"/>
            </a:pPr>
            <a:endParaRPr lang="en-US"/>
          </a:p>
        </c:txPr>
        <c:crossAx val="68691840"/>
        <c:crosses val="autoZero"/>
        <c:auto val="1"/>
        <c:lblAlgn val="ctr"/>
        <c:lblOffset val="100"/>
      </c:catAx>
      <c:valAx>
        <c:axId val="68691840"/>
        <c:scaling>
          <c:orientation val="minMax"/>
        </c:scaling>
        <c:axPos val="l"/>
        <c:majorGridlines/>
        <c:numFmt formatCode="General" sourceLinked="1"/>
        <c:tickLblPos val="nextTo"/>
        <c:txPr>
          <a:bodyPr/>
          <a:lstStyle/>
          <a:p>
            <a:pPr>
              <a:defRPr lang="en-IN"/>
            </a:pPr>
            <a:endParaRPr lang="en-US"/>
          </a:p>
        </c:txPr>
        <c:crossAx val="68690304"/>
        <c:crosses val="autoZero"/>
        <c:crossBetween val="between"/>
      </c:valAx>
    </c:plotArea>
    <c:legend>
      <c:legendPos val="r"/>
      <c:layout/>
      <c:txPr>
        <a:bodyPr/>
        <a:lstStyle/>
        <a:p>
          <a:pPr>
            <a:defRPr lang="en-IN"/>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9538A6-D490-4EFF-B5F5-A31FFA268CD9}" type="datetimeFigureOut">
              <a:rPr lang="en-US" smtClean="0"/>
              <a:pPr/>
              <a:t>10/15/2015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Dept. of EEE, GEC Thrissur</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1A4E56-3943-4214-A4F5-07A292258C2A}" type="slidenum">
              <a:rPr lang="en-IN" smtClean="0"/>
              <a:pPr/>
              <a:t>‹#›</a:t>
            </a:fld>
            <a:endParaRPr lang="en-IN"/>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E801-E467-4888-8CE3-F33D6B33A053}" type="datetimeFigureOut">
              <a:rPr lang="en-IN" smtClean="0"/>
              <a:pPr/>
              <a:t>15-10-2015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Dept. of EEE, GEC Thrissur</a:t>
            </a: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1A2FF-97B1-40A6-80C3-C23005733039}" type="slidenum">
              <a:rPr lang="en-IN" smtClean="0"/>
              <a:pPr/>
              <a:t>‹#›</a:t>
            </a:fld>
            <a:endParaRPr lang="en-IN"/>
          </a:p>
        </p:txBody>
      </p:sp>
    </p:spTree>
    <p:extLst>
      <p:ext uri="{BB962C8B-B14F-4D97-AF65-F5344CB8AC3E}">
        <p14:creationId xmlns:p14="http://schemas.microsoft.com/office/powerpoint/2010/main" xmlns="" val="35311601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261A2FF-97B1-40A6-80C3-C23005733039}" type="slidenum">
              <a:rPr lang="en-IN" smtClean="0"/>
              <a:pPr/>
              <a:t>1</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AD1502C-79E9-44A6-A262-03BE5500CEF9}" type="slidenum">
              <a:rPr lang="en-IN" smtClean="0"/>
              <a:pPr/>
              <a:t>13</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E06863-4722-40F6-B828-5B0AFE1BC83A}" type="datetime1">
              <a:rPr lang="en-IN" smtClean="0"/>
              <a:pPr/>
              <a:t>15-10-2015</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
        <p:nvSpPr>
          <p:cNvPr id="6" name="Slide Number Placeholder 5"/>
          <p:cNvSpPr>
            <a:spLocks noGrp="1"/>
          </p:cNvSpPr>
          <p:nvPr>
            <p:ph type="sldNum" sz="quarter" idx="12"/>
          </p:nvPr>
        </p:nvSpPr>
        <p:spPr/>
        <p:txBody>
          <a:bodyPr/>
          <a:lstStyle/>
          <a:p>
            <a:fld id="{6EF29C87-6E49-4223-99BC-2A0B27B106D1}"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02B6F-5ED4-4756-BEFA-02757956E4DB}" type="datetime1">
              <a:rPr lang="en-IN" smtClean="0"/>
              <a:pPr/>
              <a:t>15-10-2015</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
        <p:nvSpPr>
          <p:cNvPr id="6" name="Slide Number Placeholder 5"/>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F94362-56F6-49A2-B1A7-227E7AAEEE6F}" type="datetime1">
              <a:rPr lang="en-IN" smtClean="0"/>
              <a:pPr/>
              <a:t>15-10-2015</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
        <p:nvSpPr>
          <p:cNvPr id="6" name="Slide Number Placeholder 5"/>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345AB-FAA2-4106-8C02-F91F63FD58AC}" type="datetime1">
              <a:rPr lang="en-IN" smtClean="0"/>
              <a:pPr/>
              <a:t>15-10-2015</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
        <p:nvSpPr>
          <p:cNvPr id="6" name="Slide Number Placeholder 5"/>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671F7-2ECA-4AB4-9963-3EF067C5C7D8}" type="datetime1">
              <a:rPr lang="en-IN" smtClean="0"/>
              <a:pPr/>
              <a:t>15-10-2015</a:t>
            </a:fld>
            <a:endParaRPr lang="en-IN"/>
          </a:p>
        </p:txBody>
      </p:sp>
      <p:sp>
        <p:nvSpPr>
          <p:cNvPr id="5" name="Footer Placeholder 4"/>
          <p:cNvSpPr>
            <a:spLocks noGrp="1"/>
          </p:cNvSpPr>
          <p:nvPr>
            <p:ph type="ftr" sz="quarter" idx="11"/>
          </p:nvPr>
        </p:nvSpPr>
        <p:spPr/>
        <p:txBody>
          <a:bodyPr/>
          <a:lstStyle/>
          <a:p>
            <a:r>
              <a:rPr lang="en-IN" smtClean="0"/>
              <a:t>Dept. of EEE, GEC, Thrissur</a:t>
            </a:r>
            <a:endParaRPr lang="en-IN"/>
          </a:p>
        </p:txBody>
      </p:sp>
      <p:sp>
        <p:nvSpPr>
          <p:cNvPr id="6" name="Slide Number Placeholder 5"/>
          <p:cNvSpPr>
            <a:spLocks noGrp="1"/>
          </p:cNvSpPr>
          <p:nvPr>
            <p:ph type="sldNum" sz="quarter" idx="12"/>
          </p:nvPr>
        </p:nvSpPr>
        <p:spPr/>
        <p:txBody>
          <a:bodyPr/>
          <a:lstStyle/>
          <a:p>
            <a:fld id="{6EF29C87-6E49-4223-99BC-2A0B27B106D1}"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684A6A-9ADD-4A9F-9E29-6030956E22C5}" type="datetime1">
              <a:rPr lang="en-IN" smtClean="0"/>
              <a:pPr/>
              <a:t>15-10-2015</a:t>
            </a:fld>
            <a:endParaRPr lang="en-IN"/>
          </a:p>
        </p:txBody>
      </p:sp>
      <p:sp>
        <p:nvSpPr>
          <p:cNvPr id="6" name="Footer Placeholder 5"/>
          <p:cNvSpPr>
            <a:spLocks noGrp="1"/>
          </p:cNvSpPr>
          <p:nvPr>
            <p:ph type="ftr" sz="quarter" idx="11"/>
          </p:nvPr>
        </p:nvSpPr>
        <p:spPr/>
        <p:txBody>
          <a:bodyPr/>
          <a:lstStyle/>
          <a:p>
            <a:r>
              <a:rPr lang="en-IN" smtClean="0"/>
              <a:t>Dept. of EEE, GEC, Thrissur</a:t>
            </a:r>
            <a:endParaRPr lang="en-IN"/>
          </a:p>
        </p:txBody>
      </p:sp>
      <p:sp>
        <p:nvSpPr>
          <p:cNvPr id="7" name="Slide Number Placeholder 6"/>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4577B4-279C-4529-A609-C76207ADFA54}" type="datetime1">
              <a:rPr lang="en-IN" smtClean="0"/>
              <a:pPr/>
              <a:t>15-10-2015</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
        <p:nvSpPr>
          <p:cNvPr id="9" name="Slide Number Placeholder 8"/>
          <p:cNvSpPr>
            <a:spLocks noGrp="1"/>
          </p:cNvSpPr>
          <p:nvPr>
            <p:ph type="sldNum" sz="quarter" idx="12"/>
          </p:nvPr>
        </p:nvSpPr>
        <p:spPr/>
        <p:txBody>
          <a:bodyPr/>
          <a:lstStyle/>
          <a:p>
            <a:fld id="{6EF29C87-6E49-4223-99BC-2A0B27B106D1}"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21D0C-9109-46F0-9047-78029198429A}" type="datetime1">
              <a:rPr lang="en-IN" smtClean="0"/>
              <a:pPr/>
              <a:t>15-10-2015</a:t>
            </a:fld>
            <a:endParaRPr lang="en-IN"/>
          </a:p>
        </p:txBody>
      </p:sp>
      <p:sp>
        <p:nvSpPr>
          <p:cNvPr id="4" name="Footer Placeholder 3"/>
          <p:cNvSpPr>
            <a:spLocks noGrp="1"/>
          </p:cNvSpPr>
          <p:nvPr>
            <p:ph type="ftr" sz="quarter" idx="11"/>
          </p:nvPr>
        </p:nvSpPr>
        <p:spPr/>
        <p:txBody>
          <a:bodyPr/>
          <a:lstStyle/>
          <a:p>
            <a:r>
              <a:rPr lang="en-IN" smtClean="0"/>
              <a:t>Dept. of EEE, GEC, Thrissur</a:t>
            </a:r>
            <a:endParaRPr lang="en-IN"/>
          </a:p>
        </p:txBody>
      </p:sp>
      <p:sp>
        <p:nvSpPr>
          <p:cNvPr id="5" name="Slide Number Placeholder 4"/>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C3C19-997E-4EA7-B077-E65FB0D201D9}" type="datetime1">
              <a:rPr lang="en-IN" smtClean="0"/>
              <a:pPr/>
              <a:t>15-10-2015</a:t>
            </a:fld>
            <a:endParaRPr lang="en-IN"/>
          </a:p>
        </p:txBody>
      </p:sp>
      <p:sp>
        <p:nvSpPr>
          <p:cNvPr id="3" name="Footer Placeholder 2"/>
          <p:cNvSpPr>
            <a:spLocks noGrp="1"/>
          </p:cNvSpPr>
          <p:nvPr>
            <p:ph type="ftr" sz="quarter" idx="11"/>
          </p:nvPr>
        </p:nvSpPr>
        <p:spPr/>
        <p:txBody>
          <a:bodyPr/>
          <a:lstStyle/>
          <a:p>
            <a:r>
              <a:rPr lang="en-IN" smtClean="0"/>
              <a:t>Dept. of EEE, GEC, Thrissur</a:t>
            </a:r>
            <a:endParaRPr lang="en-IN"/>
          </a:p>
        </p:txBody>
      </p:sp>
      <p:sp>
        <p:nvSpPr>
          <p:cNvPr id="4" name="Slide Number Placeholder 3"/>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B57EB-B103-46D6-A4A6-C0720A3B9F8B}" type="datetime1">
              <a:rPr lang="en-IN" smtClean="0"/>
              <a:pPr/>
              <a:t>15-10-2015</a:t>
            </a:fld>
            <a:endParaRPr lang="en-IN"/>
          </a:p>
        </p:txBody>
      </p:sp>
      <p:sp>
        <p:nvSpPr>
          <p:cNvPr id="6" name="Footer Placeholder 5"/>
          <p:cNvSpPr>
            <a:spLocks noGrp="1"/>
          </p:cNvSpPr>
          <p:nvPr>
            <p:ph type="ftr" sz="quarter" idx="11"/>
          </p:nvPr>
        </p:nvSpPr>
        <p:spPr/>
        <p:txBody>
          <a:bodyPr/>
          <a:lstStyle/>
          <a:p>
            <a:r>
              <a:rPr lang="en-IN" smtClean="0"/>
              <a:t>Dept. of EEE, GEC, Thrissur</a:t>
            </a:r>
            <a:endParaRPr lang="en-IN"/>
          </a:p>
        </p:txBody>
      </p:sp>
      <p:sp>
        <p:nvSpPr>
          <p:cNvPr id="7" name="Slide Number Placeholder 6"/>
          <p:cNvSpPr>
            <a:spLocks noGrp="1"/>
          </p:cNvSpPr>
          <p:nvPr>
            <p:ph type="sldNum" sz="quarter" idx="12"/>
          </p:nvPr>
        </p:nvSpPr>
        <p:spPr/>
        <p:txBody>
          <a:bodyPr/>
          <a:lstStyle/>
          <a:p>
            <a:fld id="{6EF29C87-6E49-4223-99BC-2A0B27B106D1}"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C946C-6CBF-4B66-91ED-3F1637C162C1}" type="datetime1">
              <a:rPr lang="en-IN" smtClean="0"/>
              <a:pPr/>
              <a:t>15-10-2015</a:t>
            </a:fld>
            <a:endParaRPr lang="en-IN"/>
          </a:p>
        </p:txBody>
      </p:sp>
      <p:sp>
        <p:nvSpPr>
          <p:cNvPr id="6" name="Footer Placeholder 5"/>
          <p:cNvSpPr>
            <a:spLocks noGrp="1"/>
          </p:cNvSpPr>
          <p:nvPr>
            <p:ph type="ftr" sz="quarter" idx="11"/>
          </p:nvPr>
        </p:nvSpPr>
        <p:spPr/>
        <p:txBody>
          <a:bodyPr/>
          <a:lstStyle/>
          <a:p>
            <a:r>
              <a:rPr lang="en-IN" smtClean="0"/>
              <a:t>Dept. of EEE, GEC, Thrissur</a:t>
            </a:r>
            <a:endParaRPr lang="en-IN"/>
          </a:p>
        </p:txBody>
      </p:sp>
      <p:sp>
        <p:nvSpPr>
          <p:cNvPr id="7" name="Slide Number Placeholder 6"/>
          <p:cNvSpPr>
            <a:spLocks noGrp="1"/>
          </p:cNvSpPr>
          <p:nvPr>
            <p:ph type="sldNum" sz="quarter" idx="12"/>
          </p:nvPr>
        </p:nvSpPr>
        <p:spPr/>
        <p:txBody>
          <a:bodyPr/>
          <a:lstStyle/>
          <a:p>
            <a:fld id="{6EF29C87-6E49-4223-99BC-2A0B27B106D1}" type="slidenum">
              <a:rPr lang="en-IN" smtClean="0"/>
              <a:pPr/>
              <a:t>‹#›</a:t>
            </a:fld>
            <a:endParaRPr lang="en-I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7E3CF91-3127-44FE-889B-AD7C8FBF8EF5}" type="datetime1">
              <a:rPr lang="en-IN" smtClean="0"/>
              <a:pPr/>
              <a:t>15-10-2015</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IN" smtClean="0"/>
              <a:t>Dept. of EEE, GEC, Thrissur</a:t>
            </a:r>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EF29C87-6E49-4223-99BC-2A0B27B106D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62000" y="2819400"/>
            <a:ext cx="7848600" cy="19272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chemeClr val="tx2"/>
                </a:solidFill>
                <a:effectLst/>
                <a:uLnTx/>
                <a:uFillTx/>
                <a:latin typeface="+mj-lt"/>
                <a:ea typeface="+mj-ea"/>
                <a:cs typeface="+mj-cs"/>
              </a:rPr>
              <a:t>A NOVEL CONTROL METHOD OF DC-DC CONVERTERS</a:t>
            </a:r>
            <a:endParaRPr kumimoji="0" lang="en-US" sz="4000" b="1" i="0" u="none" strike="noStrike" kern="1200" cap="none" spc="-100" normalizeH="0" baseline="0" noProof="0" dirty="0">
              <a:ln>
                <a:noFill/>
              </a:ln>
              <a:solidFill>
                <a:schemeClr val="tx2"/>
              </a:solidFill>
              <a:effectLst/>
              <a:uLnTx/>
              <a:uFillTx/>
              <a:latin typeface="+mj-lt"/>
              <a:ea typeface="+mj-ea"/>
              <a:cs typeface="+mj-cs"/>
            </a:endParaRPr>
          </a:p>
        </p:txBody>
      </p:sp>
      <p:pic>
        <p:nvPicPr>
          <p:cNvPr id="3" name="Picture 2" descr="emblem_gectcr.jpg"/>
          <p:cNvPicPr>
            <a:picLocks noChangeAspect="1"/>
          </p:cNvPicPr>
          <p:nvPr/>
        </p:nvPicPr>
        <p:blipFill>
          <a:blip r:embed="rId3" cstate="print"/>
          <a:stretch>
            <a:fillRect/>
          </a:stretch>
        </p:blipFill>
        <p:spPr>
          <a:xfrm>
            <a:off x="3429000" y="609600"/>
            <a:ext cx="2215896" cy="2127632"/>
          </a:xfrm>
          <a:prstGeom prst="rect">
            <a:avLst/>
          </a:prstGeom>
        </p:spPr>
      </p:pic>
      <p:sp>
        <p:nvSpPr>
          <p:cNvPr id="4" name="Subtitle 4"/>
          <p:cNvSpPr txBox="1">
            <a:spLocks/>
          </p:cNvSpPr>
          <p:nvPr/>
        </p:nvSpPr>
        <p:spPr>
          <a:xfrm>
            <a:off x="1600200" y="4343400"/>
            <a:ext cx="6400800" cy="1752600"/>
          </a:xfrm>
          <a:prstGeom prst="rect">
            <a:avLst/>
          </a:prstGeom>
        </p:spPr>
        <p:txBody>
          <a:bodyPr>
            <a:normAutofit fontScale="92500" lnSpcReduction="20000"/>
          </a:bodyPr>
          <a:lstStyle/>
          <a:p>
            <a:pPr marL="182880" marR="0" lvl="0" indent="-182880" algn="ctr"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1" i="0" u="none" strike="noStrike" kern="1200" cap="none" spc="0" normalizeH="0" baseline="0" noProof="0" smtClean="0">
                <a:ln>
                  <a:noFill/>
                </a:ln>
                <a:solidFill>
                  <a:srgbClr val="002060"/>
                </a:solidFill>
                <a:effectLst/>
                <a:uLnTx/>
                <a:uFillTx/>
                <a:latin typeface="+mn-lt"/>
                <a:ea typeface="+mn-ea"/>
                <a:cs typeface="+mn-cs"/>
              </a:rPr>
              <a:t>Dr.M.Nandakumar</a:t>
            </a:r>
          </a:p>
          <a:p>
            <a:pPr marL="182880" marR="0" lvl="0" indent="-182880" algn="ctr"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1" i="0" u="none" strike="noStrike" kern="1200" cap="none" spc="0" normalizeH="0" baseline="0" noProof="0" smtClean="0">
                <a:ln>
                  <a:noFill/>
                </a:ln>
                <a:solidFill>
                  <a:srgbClr val="002060"/>
                </a:solidFill>
                <a:effectLst/>
                <a:uLnTx/>
                <a:uFillTx/>
                <a:latin typeface="+mn-lt"/>
                <a:ea typeface="+mn-ea"/>
                <a:cs typeface="+mn-cs"/>
              </a:rPr>
              <a:t>Professor</a:t>
            </a:r>
          </a:p>
          <a:p>
            <a:pPr marL="182880" marR="0" lvl="0" indent="-182880" algn="ctr"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1" i="0" u="none" strike="noStrike" kern="1200" cap="none" spc="0" normalizeH="0" baseline="0" noProof="0" smtClean="0">
                <a:ln>
                  <a:noFill/>
                </a:ln>
                <a:solidFill>
                  <a:srgbClr val="002060"/>
                </a:solidFill>
                <a:effectLst/>
                <a:uLnTx/>
                <a:uFillTx/>
                <a:latin typeface="+mn-lt"/>
                <a:ea typeface="+mn-ea"/>
                <a:cs typeface="+mn-cs"/>
              </a:rPr>
              <a:t>Department of Electrical engineering</a:t>
            </a:r>
          </a:p>
          <a:p>
            <a:pPr marL="182880" marR="0" lvl="0" indent="-182880" algn="ctr"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1" i="0" u="none" strike="noStrike" kern="1200" cap="none" spc="0" normalizeH="0" baseline="0" noProof="0" smtClean="0">
                <a:ln>
                  <a:noFill/>
                </a:ln>
                <a:solidFill>
                  <a:srgbClr val="002060"/>
                </a:solidFill>
                <a:effectLst/>
                <a:uLnTx/>
                <a:uFillTx/>
                <a:latin typeface="+mn-lt"/>
                <a:ea typeface="+mn-ea"/>
                <a:cs typeface="+mn-cs"/>
              </a:rPr>
              <a:t>Govt. Engineering College</a:t>
            </a:r>
          </a:p>
          <a:p>
            <a:pPr marL="182880" marR="0" lvl="0" indent="-182880" algn="ctr"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400" b="1" i="0" u="none" strike="noStrike" kern="1200" cap="none" spc="0" normalizeH="0" baseline="0" noProof="0" smtClean="0">
                <a:ln>
                  <a:noFill/>
                </a:ln>
                <a:solidFill>
                  <a:srgbClr val="002060"/>
                </a:solidFill>
                <a:effectLst/>
                <a:uLnTx/>
                <a:uFillTx/>
                <a:latin typeface="+mn-lt"/>
                <a:ea typeface="+mn-ea"/>
                <a:cs typeface="+mn-cs"/>
              </a:rPr>
              <a:t> Thrissur</a:t>
            </a:r>
            <a:endParaRPr kumimoji="0" lang="en-US" sz="2400" b="1" i="0" u="none" strike="noStrike" kern="1200" cap="none" spc="0" normalizeH="0" baseline="0" noProof="0" dirty="0">
              <a:ln>
                <a:noFill/>
              </a:ln>
              <a:solidFill>
                <a:srgbClr val="00206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6EF29C87-6E49-4223-99BC-2A0B27B106D1}" type="slidenum">
              <a:rPr lang="en-IN" smtClean="0"/>
              <a:pPr/>
              <a:t>1</a:t>
            </a:fld>
            <a:endParaRPr lang="en-IN"/>
          </a:p>
        </p:txBody>
      </p:sp>
      <p:sp>
        <p:nvSpPr>
          <p:cNvPr id="8" name="Footer Placeholder 7"/>
          <p:cNvSpPr>
            <a:spLocks noGrp="1"/>
          </p:cNvSpPr>
          <p:nvPr>
            <p:ph type="ftr" sz="quarter" idx="11"/>
          </p:nvPr>
        </p:nvSpPr>
        <p:spPr/>
        <p:txBody>
          <a:bodyPr/>
          <a:lstStyle/>
          <a:p>
            <a:r>
              <a:rPr lang="en-IN" dirty="0" smtClean="0"/>
              <a:t>Dept. of EEE, GEC, </a:t>
            </a:r>
            <a:r>
              <a:rPr lang="en-IN" dirty="0" err="1" smtClean="0"/>
              <a:t>Thrissur</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2800" smtClean="0"/>
              <a:t>Step-down converter circuit states</a:t>
            </a:r>
            <a:br>
              <a:rPr lang="en-US" sz="2800" smtClean="0"/>
            </a:br>
            <a:r>
              <a:rPr lang="en-US" sz="2800" smtClean="0"/>
              <a:t>(Continuous Conduction Mode)</a:t>
            </a:r>
          </a:p>
        </p:txBody>
      </p:sp>
      <p:pic>
        <p:nvPicPr>
          <p:cNvPr id="30721" name="Picture 1"/>
          <p:cNvPicPr>
            <a:picLocks noChangeAspect="1" noChangeArrowheads="1"/>
          </p:cNvPicPr>
          <p:nvPr/>
        </p:nvPicPr>
        <p:blipFill>
          <a:blip r:embed="rId2"/>
          <a:srcRect/>
          <a:stretch>
            <a:fillRect/>
          </a:stretch>
        </p:blipFill>
        <p:spPr bwMode="auto">
          <a:xfrm>
            <a:off x="1857356" y="1643050"/>
            <a:ext cx="5438775" cy="47720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10</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p:txBody>
          <a:bodyPr/>
          <a:lstStyle/>
          <a:p>
            <a:r>
              <a:rPr lang="en-US" sz="2800" dirty="0" smtClean="0"/>
              <a:t>Volt-sec balance</a:t>
            </a:r>
            <a:br>
              <a:rPr lang="en-US" sz="2800" dirty="0" smtClean="0"/>
            </a:br>
            <a:r>
              <a:rPr lang="en-US" sz="2800" dirty="0" smtClean="0"/>
              <a:t>(cont.)</a:t>
            </a:r>
          </a:p>
        </p:txBody>
      </p:sp>
      <p:sp>
        <p:nvSpPr>
          <p:cNvPr id="1030" name="TextBox 2"/>
          <p:cNvSpPr txBox="1">
            <a:spLocks noChangeArrowheads="1"/>
          </p:cNvSpPr>
          <p:nvPr/>
        </p:nvSpPr>
        <p:spPr bwMode="auto">
          <a:xfrm>
            <a:off x="762000" y="1828800"/>
            <a:ext cx="7848600" cy="646113"/>
          </a:xfrm>
          <a:prstGeom prst="rect">
            <a:avLst/>
          </a:prstGeom>
          <a:noFill/>
          <a:ln w="9525">
            <a:noFill/>
            <a:miter lim="800000"/>
            <a:headEnd/>
            <a:tailEnd/>
          </a:ln>
        </p:spPr>
        <p:txBody>
          <a:bodyPr>
            <a:spAutoFit/>
          </a:bodyPr>
          <a:lstStyle/>
          <a:p>
            <a:r>
              <a:rPr lang="en-US" i="1">
                <a:solidFill>
                  <a:srgbClr val="C00000"/>
                </a:solidFill>
              </a:rPr>
              <a:t>Under  steady state operation  the integral of the inductor voltage v</a:t>
            </a:r>
            <a:r>
              <a:rPr lang="en-US" i="1" baseline="-25000">
                <a:solidFill>
                  <a:srgbClr val="C00000"/>
                </a:solidFill>
              </a:rPr>
              <a:t>L </a:t>
            </a:r>
            <a:r>
              <a:rPr lang="en-US" i="1">
                <a:solidFill>
                  <a:srgbClr val="C00000"/>
                </a:solidFill>
              </a:rPr>
              <a:t> over one time period must be zero</a:t>
            </a:r>
            <a:r>
              <a:rPr lang="en-US" i="1" baseline="-25000">
                <a:solidFill>
                  <a:srgbClr val="C00000"/>
                </a:solidFill>
              </a:rPr>
              <a:t> </a:t>
            </a:r>
            <a:endParaRPr lang="en-US" i="1">
              <a:solidFill>
                <a:srgbClr val="C00000"/>
              </a:solidFill>
            </a:endParaRPr>
          </a:p>
        </p:txBody>
      </p:sp>
      <p:graphicFrame>
        <p:nvGraphicFramePr>
          <p:cNvPr id="1026" name="Object 2"/>
          <p:cNvGraphicFramePr>
            <a:graphicFrameLocks noChangeAspect="1"/>
          </p:cNvGraphicFramePr>
          <p:nvPr/>
        </p:nvGraphicFramePr>
        <p:xfrm>
          <a:off x="1143000" y="2743200"/>
          <a:ext cx="4260850" cy="933450"/>
        </p:xfrm>
        <a:graphic>
          <a:graphicData uri="http://schemas.openxmlformats.org/presentationml/2006/ole">
            <p:oleObj spid="_x0000_s92162" name="Equation" r:id="rId3" imgW="1663700" imgH="495300" progId="Equation.DSMT4">
              <p:embed/>
            </p:oleObj>
          </a:graphicData>
        </a:graphic>
      </p:graphicFrame>
      <p:graphicFrame>
        <p:nvGraphicFramePr>
          <p:cNvPr id="1027" name="Object 3"/>
          <p:cNvGraphicFramePr>
            <a:graphicFrameLocks noChangeAspect="1"/>
          </p:cNvGraphicFramePr>
          <p:nvPr/>
        </p:nvGraphicFramePr>
        <p:xfrm>
          <a:off x="1295400" y="3733800"/>
          <a:ext cx="4038600" cy="457200"/>
        </p:xfrm>
        <a:graphic>
          <a:graphicData uri="http://schemas.openxmlformats.org/presentationml/2006/ole">
            <p:oleObj spid="_x0000_s92163" name="Equation" r:id="rId4" imgW="1905000" imgH="228600" progId="Equation.DSMT4">
              <p:embed/>
            </p:oleObj>
          </a:graphicData>
        </a:graphic>
      </p:graphicFrame>
      <p:graphicFrame>
        <p:nvGraphicFramePr>
          <p:cNvPr id="1028" name="Object 4"/>
          <p:cNvGraphicFramePr>
            <a:graphicFrameLocks noChangeAspect="1"/>
          </p:cNvGraphicFramePr>
          <p:nvPr/>
        </p:nvGraphicFramePr>
        <p:xfrm>
          <a:off x="1371600" y="4419600"/>
          <a:ext cx="2133600" cy="685800"/>
        </p:xfrm>
        <a:graphic>
          <a:graphicData uri="http://schemas.openxmlformats.org/presentationml/2006/ole">
            <p:oleObj spid="_x0000_s92164" name="Equation" r:id="rId5" imgW="812447" imgH="431613" progId="Equation.DSMT4">
              <p:embed/>
            </p:oleObj>
          </a:graphicData>
        </a:graphic>
      </p:graphicFrame>
      <p:pic>
        <p:nvPicPr>
          <p:cNvPr id="1031" name="Picture 8"/>
          <p:cNvPicPr>
            <a:picLocks noChangeAspect="1" noChangeArrowheads="1"/>
          </p:cNvPicPr>
          <p:nvPr/>
        </p:nvPicPr>
        <p:blipFill>
          <a:blip r:embed="rId6"/>
          <a:srcRect/>
          <a:stretch>
            <a:fillRect/>
          </a:stretch>
        </p:blipFill>
        <p:spPr bwMode="auto">
          <a:xfrm>
            <a:off x="5029200" y="4267200"/>
            <a:ext cx="3648075" cy="23050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6EF29C87-6E49-4223-99BC-2A0B27B106D1}" type="slidenum">
              <a:rPr lang="en-IN" smtClean="0"/>
              <a:pPr/>
              <a:t>11</a:t>
            </a:fld>
            <a:endParaRPr lang="en-IN"/>
          </a:p>
        </p:txBody>
      </p:sp>
      <p:sp>
        <p:nvSpPr>
          <p:cNvPr id="11" name="Footer Placeholder 10"/>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p:txBody>
          <a:bodyPr/>
          <a:lstStyle/>
          <a:p>
            <a:r>
              <a:rPr lang="en-US" sz="2800" dirty="0" smtClean="0"/>
              <a:t>Buck converter (Step-down converter) in CCM</a:t>
            </a:r>
          </a:p>
        </p:txBody>
      </p:sp>
      <p:sp>
        <p:nvSpPr>
          <p:cNvPr id="2054" name="TextBox 2"/>
          <p:cNvSpPr txBox="1">
            <a:spLocks noChangeArrowheads="1"/>
          </p:cNvSpPr>
          <p:nvPr/>
        </p:nvSpPr>
        <p:spPr bwMode="auto">
          <a:xfrm>
            <a:off x="533400" y="1524000"/>
            <a:ext cx="8382000" cy="646113"/>
          </a:xfrm>
          <a:prstGeom prst="rect">
            <a:avLst/>
          </a:prstGeom>
          <a:noFill/>
          <a:ln w="9525">
            <a:noFill/>
            <a:miter lim="800000"/>
            <a:headEnd/>
            <a:tailEnd/>
          </a:ln>
        </p:spPr>
        <p:txBody>
          <a:bodyPr>
            <a:spAutoFit/>
          </a:bodyPr>
          <a:lstStyle/>
          <a:p>
            <a:r>
              <a:rPr lang="en-US">
                <a:solidFill>
                  <a:srgbClr val="002060"/>
                </a:solidFill>
              </a:rPr>
              <a:t>In Continuous Conduction Mode (CCM), neglecting power losses associated with all circuit elements, the input power  P</a:t>
            </a:r>
            <a:r>
              <a:rPr lang="en-US" baseline="-25000">
                <a:solidFill>
                  <a:srgbClr val="002060"/>
                </a:solidFill>
              </a:rPr>
              <a:t>d  </a:t>
            </a:r>
            <a:r>
              <a:rPr lang="en-US">
                <a:solidFill>
                  <a:srgbClr val="002060"/>
                </a:solidFill>
              </a:rPr>
              <a:t> is equal to output power P</a:t>
            </a:r>
            <a:r>
              <a:rPr lang="en-US" baseline="-25000">
                <a:solidFill>
                  <a:srgbClr val="002060"/>
                </a:solidFill>
              </a:rPr>
              <a:t>o</a:t>
            </a:r>
            <a:endParaRPr lang="en-US">
              <a:solidFill>
                <a:srgbClr val="002060"/>
              </a:solidFill>
            </a:endParaRPr>
          </a:p>
        </p:txBody>
      </p:sp>
      <p:graphicFrame>
        <p:nvGraphicFramePr>
          <p:cNvPr id="2050" name="Object 2"/>
          <p:cNvGraphicFramePr>
            <a:graphicFrameLocks noChangeAspect="1"/>
          </p:cNvGraphicFramePr>
          <p:nvPr/>
        </p:nvGraphicFramePr>
        <p:xfrm>
          <a:off x="838200" y="2590800"/>
          <a:ext cx="2209800" cy="533400"/>
        </p:xfrm>
        <a:graphic>
          <a:graphicData uri="http://schemas.openxmlformats.org/presentationml/2006/ole">
            <p:oleObj spid="_x0000_s93186" name="Equation" r:id="rId3" imgW="736560" imgH="228600" progId="Equation.DSMT4">
              <p:embed/>
            </p:oleObj>
          </a:graphicData>
        </a:graphic>
      </p:graphicFrame>
      <p:graphicFrame>
        <p:nvGraphicFramePr>
          <p:cNvPr id="2051" name="Object 3"/>
          <p:cNvGraphicFramePr>
            <a:graphicFrameLocks noChangeAspect="1"/>
          </p:cNvGraphicFramePr>
          <p:nvPr/>
        </p:nvGraphicFramePr>
        <p:xfrm>
          <a:off x="914400" y="4191000"/>
          <a:ext cx="2133600" cy="685800"/>
        </p:xfrm>
        <a:graphic>
          <a:graphicData uri="http://schemas.openxmlformats.org/presentationml/2006/ole">
            <p:oleObj spid="_x0000_s93187" name="Equation" r:id="rId4" imgW="812447" imgH="431613" progId="Equation.DSMT4">
              <p:embed/>
            </p:oleObj>
          </a:graphicData>
        </a:graphic>
      </p:graphicFrame>
      <p:graphicFrame>
        <p:nvGraphicFramePr>
          <p:cNvPr id="2052" name="Object 4"/>
          <p:cNvGraphicFramePr>
            <a:graphicFrameLocks noChangeAspect="1"/>
          </p:cNvGraphicFramePr>
          <p:nvPr/>
        </p:nvGraphicFramePr>
        <p:xfrm>
          <a:off x="838200" y="3352800"/>
          <a:ext cx="2133600" cy="660400"/>
        </p:xfrm>
        <a:graphic>
          <a:graphicData uri="http://schemas.openxmlformats.org/presentationml/2006/ole">
            <p:oleObj spid="_x0000_s93188" name="Equation" r:id="rId5" imgW="825480" imgH="431640" progId="Equation.DSMT4">
              <p:embed/>
            </p:oleObj>
          </a:graphicData>
        </a:graphic>
      </p:graphicFrame>
      <p:sp>
        <p:nvSpPr>
          <p:cNvPr id="2055" name="TextBox 6"/>
          <p:cNvSpPr txBox="1">
            <a:spLocks noChangeArrowheads="1"/>
          </p:cNvSpPr>
          <p:nvPr/>
        </p:nvSpPr>
        <p:spPr bwMode="auto">
          <a:xfrm>
            <a:off x="685800" y="5181600"/>
            <a:ext cx="8243918" cy="646331"/>
          </a:xfrm>
          <a:prstGeom prst="rect">
            <a:avLst/>
          </a:prstGeom>
          <a:noFill/>
          <a:ln w="9525">
            <a:noFill/>
            <a:miter lim="800000"/>
            <a:headEnd/>
            <a:tailEnd/>
          </a:ln>
        </p:spPr>
        <p:txBody>
          <a:bodyPr wrap="square">
            <a:spAutoFit/>
          </a:bodyPr>
          <a:lstStyle/>
          <a:p>
            <a:r>
              <a:rPr lang="en-US" dirty="0">
                <a:solidFill>
                  <a:srgbClr val="002060"/>
                </a:solidFill>
              </a:rPr>
              <a:t>I</a:t>
            </a:r>
            <a:r>
              <a:rPr lang="en-US" baseline="-25000" dirty="0">
                <a:solidFill>
                  <a:srgbClr val="002060"/>
                </a:solidFill>
              </a:rPr>
              <a:t>o</a:t>
            </a:r>
            <a:r>
              <a:rPr lang="en-US" dirty="0">
                <a:solidFill>
                  <a:srgbClr val="002060"/>
                </a:solidFill>
              </a:rPr>
              <a:t> is the average output current and I</a:t>
            </a:r>
            <a:r>
              <a:rPr lang="en-US" baseline="-25000" dirty="0">
                <a:solidFill>
                  <a:srgbClr val="002060"/>
                </a:solidFill>
              </a:rPr>
              <a:t>d</a:t>
            </a:r>
            <a:r>
              <a:rPr lang="en-US" dirty="0">
                <a:solidFill>
                  <a:srgbClr val="002060"/>
                </a:solidFill>
              </a:rPr>
              <a:t> is the average input current </a:t>
            </a:r>
          </a:p>
          <a:p>
            <a:r>
              <a:rPr lang="en-US" dirty="0">
                <a:solidFill>
                  <a:srgbClr val="002060"/>
                </a:solidFill>
              </a:rPr>
              <a:t>Hence in CCM step – down converter is equivalent to  a </a:t>
            </a:r>
            <a:r>
              <a:rPr lang="en-US" b="1" dirty="0">
                <a:solidFill>
                  <a:srgbClr val="C00000"/>
                </a:solidFill>
              </a:rPr>
              <a:t>dc </a:t>
            </a:r>
            <a:r>
              <a:rPr lang="en-US" b="1" dirty="0" smtClean="0">
                <a:solidFill>
                  <a:srgbClr val="C00000"/>
                </a:solidFill>
              </a:rPr>
              <a:t>transformer (step down)  </a:t>
            </a:r>
            <a:endParaRPr lang="en-US" b="1" dirty="0">
              <a:solidFill>
                <a:srgbClr val="C00000"/>
              </a:solidFill>
            </a:endParaRPr>
          </a:p>
        </p:txBody>
      </p:sp>
      <p:sp>
        <p:nvSpPr>
          <p:cNvPr id="10" name="Slide Number Placeholder 9"/>
          <p:cNvSpPr>
            <a:spLocks noGrp="1"/>
          </p:cNvSpPr>
          <p:nvPr>
            <p:ph type="sldNum" sz="quarter" idx="12"/>
          </p:nvPr>
        </p:nvSpPr>
        <p:spPr/>
        <p:txBody>
          <a:bodyPr/>
          <a:lstStyle/>
          <a:p>
            <a:fld id="{6EF29C87-6E49-4223-99BC-2A0B27B106D1}" type="slidenum">
              <a:rPr lang="en-IN" smtClean="0"/>
              <a:pPr/>
              <a:t>12</a:t>
            </a:fld>
            <a:endParaRPr lang="en-IN"/>
          </a:p>
        </p:txBody>
      </p:sp>
      <p:sp>
        <p:nvSpPr>
          <p:cNvPr id="11" name="Footer Placeholder 10"/>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dirty="0" smtClean="0"/>
              <a:t>Closed loop control of buck converter</a:t>
            </a:r>
          </a:p>
        </p:txBody>
      </p:sp>
      <p:pic>
        <p:nvPicPr>
          <p:cNvPr id="41987" name="Picture 4"/>
          <p:cNvPicPr>
            <a:picLocks noChangeAspect="1" noChangeArrowheads="1"/>
          </p:cNvPicPr>
          <p:nvPr/>
        </p:nvPicPr>
        <p:blipFill>
          <a:blip r:embed="rId3"/>
          <a:srcRect/>
          <a:stretch>
            <a:fillRect/>
          </a:stretch>
        </p:blipFill>
        <p:spPr bwMode="auto">
          <a:xfrm>
            <a:off x="0" y="1447800"/>
            <a:ext cx="5305425" cy="4895850"/>
          </a:xfrm>
          <a:prstGeom prst="rect">
            <a:avLst/>
          </a:prstGeom>
          <a:noFill/>
          <a:ln w="9525">
            <a:noFill/>
            <a:miter lim="800000"/>
            <a:headEnd/>
            <a:tailEnd/>
          </a:ln>
        </p:spPr>
      </p:pic>
      <p:pic>
        <p:nvPicPr>
          <p:cNvPr id="41988" name="Picture 5"/>
          <p:cNvPicPr>
            <a:picLocks noChangeAspect="1" noChangeArrowheads="1"/>
          </p:cNvPicPr>
          <p:nvPr/>
        </p:nvPicPr>
        <p:blipFill>
          <a:blip r:embed="rId4"/>
          <a:srcRect/>
          <a:stretch>
            <a:fillRect/>
          </a:stretch>
        </p:blipFill>
        <p:spPr bwMode="auto">
          <a:xfrm>
            <a:off x="4695825" y="1905000"/>
            <a:ext cx="4448175" cy="36290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6EF29C87-6E49-4223-99BC-2A0B27B106D1}" type="slidenum">
              <a:rPr lang="en-IN" smtClean="0"/>
              <a:pPr/>
              <a:t>13</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Closed loop control of Buck Converter</a:t>
            </a:r>
            <a:br>
              <a:rPr lang="en-US" dirty="0" smtClean="0"/>
            </a:br>
            <a:r>
              <a:rPr lang="en-US" dirty="0" smtClean="0"/>
              <a:t>(with fixed input)</a:t>
            </a:r>
            <a:endParaRPr lang="en-IN" dirty="0"/>
          </a:p>
        </p:txBody>
      </p:sp>
      <p:pic>
        <p:nvPicPr>
          <p:cNvPr id="414722" name="Picture 2"/>
          <p:cNvPicPr>
            <a:picLocks noChangeAspect="1" noChangeArrowheads="1"/>
          </p:cNvPicPr>
          <p:nvPr/>
        </p:nvPicPr>
        <p:blipFill>
          <a:blip r:embed="rId2"/>
          <a:srcRect/>
          <a:stretch>
            <a:fillRect/>
          </a:stretch>
        </p:blipFill>
        <p:spPr bwMode="auto">
          <a:xfrm>
            <a:off x="214282" y="2000240"/>
            <a:ext cx="8110781" cy="418148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14</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Closed loop control of Buck Converter</a:t>
            </a:r>
            <a:br>
              <a:rPr lang="en-US" sz="3200" dirty="0" smtClean="0"/>
            </a:br>
            <a:r>
              <a:rPr lang="en-US" sz="3200" dirty="0" smtClean="0"/>
              <a:t>(with fixed input)-output voltage</a:t>
            </a:r>
            <a:endParaRPr lang="en-IN" sz="3200" dirty="0"/>
          </a:p>
        </p:txBody>
      </p:sp>
      <p:pic>
        <p:nvPicPr>
          <p:cNvPr id="415746" name="Picture 2"/>
          <p:cNvPicPr>
            <a:picLocks noChangeAspect="1" noChangeArrowheads="1"/>
          </p:cNvPicPr>
          <p:nvPr/>
        </p:nvPicPr>
        <p:blipFill>
          <a:blip r:embed="rId2"/>
          <a:srcRect/>
          <a:stretch>
            <a:fillRect/>
          </a:stretch>
        </p:blipFill>
        <p:spPr bwMode="auto">
          <a:xfrm>
            <a:off x="428596" y="1785926"/>
            <a:ext cx="8147491" cy="4143404"/>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15</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converter using PI controller</a:t>
            </a:r>
            <a:endParaRPr lang="en-IN"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87" y="1556792"/>
            <a:ext cx="8429625" cy="507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EF29C87-6E49-4223-99BC-2A0B27B106D1}" type="slidenum">
              <a:rPr lang="en-IN" smtClean="0"/>
              <a:pPr/>
              <a:t>16</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376655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performance of PI controller</a:t>
            </a:r>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700808"/>
            <a:ext cx="7791363"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EF29C87-6E49-4223-99BC-2A0B27B106D1}" type="slidenum">
              <a:rPr lang="en-IN" smtClean="0"/>
              <a:pPr/>
              <a:t>17</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3991282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Closed loop control of Buck Converter</a:t>
            </a:r>
            <a:br>
              <a:rPr lang="en-US" sz="3200" b="1" dirty="0" smtClean="0"/>
            </a:br>
            <a:r>
              <a:rPr lang="en-US" sz="3200" b="1" dirty="0" smtClean="0"/>
              <a:t>with input voltage </a:t>
            </a:r>
            <a:r>
              <a:rPr lang="en-IN" sz="3200" b="1" dirty="0" smtClean="0"/>
              <a:t>perturbations </a:t>
            </a:r>
            <a:r>
              <a:rPr lang="en-US" sz="3200" b="1" dirty="0" smtClean="0"/>
              <a:t>- line regulation</a:t>
            </a:r>
            <a:endParaRPr lang="en-IN" sz="3200" b="1" dirty="0"/>
          </a:p>
        </p:txBody>
      </p:sp>
      <p:pic>
        <p:nvPicPr>
          <p:cNvPr id="349185" name="Picture 1"/>
          <p:cNvPicPr>
            <a:picLocks noChangeAspect="1" noChangeArrowheads="1"/>
          </p:cNvPicPr>
          <p:nvPr/>
        </p:nvPicPr>
        <p:blipFill>
          <a:blip r:embed="rId2"/>
          <a:srcRect/>
          <a:stretch>
            <a:fillRect/>
          </a:stretch>
        </p:blipFill>
        <p:spPr bwMode="auto">
          <a:xfrm>
            <a:off x="0" y="1828800"/>
            <a:ext cx="8764906" cy="450057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18</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Closed loop control of Buck converter</a:t>
            </a:r>
            <a:br>
              <a:rPr lang="en-US" sz="3200" dirty="0" smtClean="0"/>
            </a:br>
            <a:r>
              <a:rPr lang="en-US" sz="3200" dirty="0" smtClean="0"/>
              <a:t>Input (changes form 14 V to 20V)  and output voltage wave forms using PI controller</a:t>
            </a:r>
            <a:endParaRPr lang="en-IN" sz="3200" dirty="0"/>
          </a:p>
        </p:txBody>
      </p:sp>
      <p:pic>
        <p:nvPicPr>
          <p:cNvPr id="348162" name="Picture 2"/>
          <p:cNvPicPr>
            <a:picLocks noChangeAspect="1" noChangeArrowheads="1"/>
          </p:cNvPicPr>
          <p:nvPr/>
        </p:nvPicPr>
        <p:blipFill>
          <a:blip r:embed="rId2"/>
          <a:srcRect/>
          <a:stretch>
            <a:fillRect/>
          </a:stretch>
        </p:blipFill>
        <p:spPr bwMode="auto">
          <a:xfrm>
            <a:off x="285720" y="2071678"/>
            <a:ext cx="8645319" cy="4429156"/>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19</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itchFamily="18" charset="0"/>
                <a:cs typeface="Times New Roman" pitchFamily="18" charset="0"/>
              </a:rPr>
              <a:t>O</a:t>
            </a:r>
            <a:r>
              <a:rPr lang="en-US" sz="3200" b="1" dirty="0" smtClean="0">
                <a:latin typeface="Times New Roman" pitchFamily="18" charset="0"/>
                <a:cs typeface="Times New Roman" pitchFamily="18" charset="0"/>
              </a:rPr>
              <a:t>utline</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876800"/>
          </a:xfrm>
        </p:spPr>
        <p:txBody>
          <a:bodyPr>
            <a:normAutofit lnSpcReduction="10000"/>
          </a:bodyPr>
          <a:lstStyle/>
          <a:p>
            <a:r>
              <a:rPr lang="en-US" dirty="0" smtClean="0"/>
              <a:t>Introduction</a:t>
            </a:r>
          </a:p>
          <a:p>
            <a:r>
              <a:rPr lang="en-US" dirty="0" smtClean="0"/>
              <a:t>DC-DC converter topologies</a:t>
            </a:r>
          </a:p>
          <a:p>
            <a:r>
              <a:rPr lang="en-US" dirty="0" smtClean="0"/>
              <a:t>Buck converter</a:t>
            </a:r>
          </a:p>
          <a:p>
            <a:r>
              <a:rPr lang="en-US" dirty="0" smtClean="0"/>
              <a:t>Closed loop control of buck converter using PI controller</a:t>
            </a:r>
          </a:p>
          <a:p>
            <a:r>
              <a:rPr lang="en-US" dirty="0" smtClean="0"/>
              <a:t>One cycle control</a:t>
            </a:r>
          </a:p>
          <a:p>
            <a:r>
              <a:rPr lang="en-US" dirty="0" smtClean="0"/>
              <a:t>Buck converter using OCC</a:t>
            </a:r>
          </a:p>
          <a:p>
            <a:r>
              <a:rPr lang="en-US" dirty="0" smtClean="0"/>
              <a:t>Boost converter</a:t>
            </a:r>
          </a:p>
          <a:p>
            <a:r>
              <a:rPr lang="en-US" dirty="0" smtClean="0"/>
              <a:t>Boost converter using PI controller</a:t>
            </a:r>
          </a:p>
          <a:p>
            <a:r>
              <a:rPr lang="en-US" dirty="0" smtClean="0"/>
              <a:t>Boost converter using OCC</a:t>
            </a:r>
          </a:p>
          <a:p>
            <a:r>
              <a:rPr lang="en-US" dirty="0" smtClean="0"/>
              <a:t>One Cycle Control of Buck Boost converter</a:t>
            </a:r>
          </a:p>
          <a:p>
            <a:r>
              <a:rPr lang="en-US" dirty="0" smtClean="0"/>
              <a:t>Performance comparison of PI and OCC controller</a:t>
            </a:r>
          </a:p>
          <a:p>
            <a:r>
              <a:rPr lang="en-US" dirty="0" smtClean="0"/>
              <a:t>conclusion</a:t>
            </a:r>
            <a:endParaRPr lang="en-US" dirty="0"/>
          </a:p>
          <a:p>
            <a:endParaRPr lang="en-US" dirty="0" smtClean="0"/>
          </a:p>
          <a:p>
            <a:endParaRPr lang="en-US" dirty="0" smtClean="0"/>
          </a:p>
          <a:p>
            <a:endParaRPr lang="en-IN"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2</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82035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229600" cy="4724401"/>
          </a:xfrm>
        </p:spPr>
        <p:txBody>
          <a:bodyPr/>
          <a:lstStyle/>
          <a:p>
            <a:pPr algn="just"/>
            <a:r>
              <a:rPr lang="en-US" sz="2400" dirty="0" smtClean="0"/>
              <a:t>In PWM control, the </a:t>
            </a:r>
            <a:r>
              <a:rPr lang="en-US" sz="2400" dirty="0"/>
              <a:t>duty ratio is modulated in a direction that reduces the error</a:t>
            </a:r>
            <a:r>
              <a:rPr lang="en-US" sz="2400" dirty="0" smtClean="0"/>
              <a:t>.</a:t>
            </a:r>
          </a:p>
          <a:p>
            <a:pPr algn="just"/>
            <a:r>
              <a:rPr lang="en-US" sz="2400" dirty="0" smtClean="0"/>
              <a:t>When the input voltage is perturbed, that must be sensed as an output voltage change and error produced in the output voltage is used to change the duty ratio to keep the output voltage to the reference value. </a:t>
            </a:r>
          </a:p>
          <a:p>
            <a:pPr algn="just"/>
            <a:r>
              <a:rPr lang="en-US" sz="2400" dirty="0" smtClean="0"/>
              <a:t>This means it has slow dynamic response in regulating the output in response to the change in input voltage.</a:t>
            </a:r>
          </a:p>
          <a:p>
            <a:pPr algn="just">
              <a:buNone/>
            </a:pPr>
            <a:endParaRPr lang="en-US"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20</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One cycle control (OCC)</a:t>
            </a:r>
            <a:endParaRPr lang="en-IN" b="1" dirty="0"/>
          </a:p>
        </p:txBody>
      </p:sp>
      <p:sp>
        <p:nvSpPr>
          <p:cNvPr id="3" name="Content Placeholder 2"/>
          <p:cNvSpPr>
            <a:spLocks noGrp="1"/>
          </p:cNvSpPr>
          <p:nvPr>
            <p:ph idx="1"/>
          </p:nvPr>
        </p:nvSpPr>
        <p:spPr/>
        <p:txBody>
          <a:bodyPr/>
          <a:lstStyle/>
          <a:p>
            <a:endParaRPr lang="en-US" dirty="0" smtClean="0"/>
          </a:p>
          <a:p>
            <a:pPr marL="0" indent="0">
              <a:buNone/>
            </a:pPr>
            <a:r>
              <a:rPr lang="en-US" u="sng" dirty="0" smtClean="0"/>
              <a:t>One cycle control</a:t>
            </a:r>
            <a:endParaRPr lang="en-US" u="sng" dirty="0"/>
          </a:p>
          <a:p>
            <a:r>
              <a:rPr lang="en-US" dirty="0" smtClean="0"/>
              <a:t>Non linear control technique.</a:t>
            </a:r>
          </a:p>
          <a:p>
            <a:r>
              <a:rPr lang="en-US" dirty="0" smtClean="0"/>
              <a:t>Uses the concept of control of average value of switching variable.</a:t>
            </a:r>
          </a:p>
          <a:p>
            <a:endParaRPr lang="en-IN"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21</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805827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1143000"/>
          </a:xfrm>
        </p:spPr>
        <p:txBody>
          <a:bodyPr>
            <a:normAutofit/>
          </a:bodyPr>
          <a:lstStyle/>
          <a:p>
            <a:r>
              <a:rPr lang="en-US" sz="3200" dirty="0" smtClean="0"/>
              <a:t>Buck converter using One Cycle control (OCC)</a:t>
            </a:r>
            <a:endParaRPr lang="en-IN" sz="3200" dirty="0"/>
          </a:p>
        </p:txBody>
      </p:sp>
      <p:sp>
        <p:nvSpPr>
          <p:cNvPr id="7" name="Rectangle 6"/>
          <p:cNvSpPr/>
          <p:nvPr/>
        </p:nvSpPr>
        <p:spPr>
          <a:xfrm>
            <a:off x="428596" y="1142984"/>
            <a:ext cx="8072462" cy="1200329"/>
          </a:xfrm>
          <a:prstGeom prst="rect">
            <a:avLst/>
          </a:prstGeom>
        </p:spPr>
        <p:txBody>
          <a:bodyPr wrap="square">
            <a:spAutoFit/>
          </a:bodyPr>
          <a:lstStyle/>
          <a:p>
            <a:endParaRPr lang="en-US" b="1" dirty="0" smtClean="0">
              <a:solidFill>
                <a:srgbClr val="FF0000"/>
              </a:solidFill>
            </a:endParaRPr>
          </a:p>
          <a:p>
            <a:r>
              <a:rPr lang="en-US" b="1" dirty="0" smtClean="0">
                <a:solidFill>
                  <a:srgbClr val="FF0000"/>
                </a:solidFill>
              </a:rPr>
              <a:t>Controls the duty ratio of switch such that the average value of switched variable is equal to or proportional to the control reference in each cycle </a:t>
            </a:r>
          </a:p>
          <a:p>
            <a:endParaRPr lang="en-IN" b="1" dirty="0">
              <a:solidFill>
                <a:srgbClr val="FF0000"/>
              </a:solidFill>
            </a:endParaRPr>
          </a:p>
        </p:txBody>
      </p:sp>
      <p:sp>
        <p:nvSpPr>
          <p:cNvPr id="8" name="Rectangle 7"/>
          <p:cNvSpPr/>
          <p:nvPr/>
        </p:nvSpPr>
        <p:spPr>
          <a:xfrm>
            <a:off x="285720" y="1928802"/>
            <a:ext cx="8858280" cy="646331"/>
          </a:xfrm>
          <a:prstGeom prst="rect">
            <a:avLst/>
          </a:prstGeom>
        </p:spPr>
        <p:txBody>
          <a:bodyPr wrap="square">
            <a:spAutoFit/>
          </a:bodyPr>
          <a:lstStyle/>
          <a:p>
            <a:pPr>
              <a:buFont typeface="Wingdings" pitchFamily="2" charset="2"/>
              <a:buChar char="Ø"/>
            </a:pPr>
            <a:endParaRPr lang="en-AU" dirty="0" smtClean="0"/>
          </a:p>
          <a:p>
            <a:pPr>
              <a:buFont typeface="Wingdings" pitchFamily="2" charset="2"/>
              <a:buChar char="Ø"/>
            </a:pPr>
            <a:r>
              <a:rPr lang="en-AU" b="1" dirty="0" smtClean="0">
                <a:solidFill>
                  <a:srgbClr val="002060"/>
                </a:solidFill>
              </a:rPr>
              <a:t>The output voltage of the buck converter is the average value  of the switched variable v</a:t>
            </a:r>
            <a:r>
              <a:rPr lang="en-AU" b="1" baseline="-25000" dirty="0" smtClean="0">
                <a:solidFill>
                  <a:srgbClr val="002060"/>
                </a:solidFill>
              </a:rPr>
              <a:t>s</a:t>
            </a:r>
            <a:r>
              <a:rPr lang="en-AU" dirty="0" smtClean="0"/>
              <a:t>.</a:t>
            </a:r>
            <a:endParaRPr lang="en-US" dirty="0" smtClean="0"/>
          </a:p>
        </p:txBody>
      </p:sp>
      <p:graphicFrame>
        <p:nvGraphicFramePr>
          <p:cNvPr id="346113" name="Object 1"/>
          <p:cNvGraphicFramePr>
            <a:graphicFrameLocks noChangeAspect="1"/>
          </p:cNvGraphicFramePr>
          <p:nvPr/>
        </p:nvGraphicFramePr>
        <p:xfrm>
          <a:off x="4572000" y="3429000"/>
          <a:ext cx="2008187" cy="1317625"/>
        </p:xfrm>
        <a:graphic>
          <a:graphicData uri="http://schemas.openxmlformats.org/presentationml/2006/ole">
            <p:oleObj spid="_x0000_s94210" name="Equation" r:id="rId3" imgW="1511280" imgH="990360" progId="Equation.DSMT4">
              <p:embed/>
            </p:oleObj>
          </a:graphicData>
        </a:graphic>
      </p:graphicFrame>
      <p:pic>
        <p:nvPicPr>
          <p:cNvPr id="346114" name="Picture 2"/>
          <p:cNvPicPr>
            <a:picLocks noChangeAspect="1" noChangeArrowheads="1"/>
          </p:cNvPicPr>
          <p:nvPr/>
        </p:nvPicPr>
        <p:blipFill>
          <a:blip r:embed="rId4"/>
          <a:srcRect/>
          <a:stretch>
            <a:fillRect/>
          </a:stretch>
        </p:blipFill>
        <p:spPr bwMode="auto">
          <a:xfrm>
            <a:off x="0" y="2571744"/>
            <a:ext cx="4505325" cy="3857625"/>
          </a:xfrm>
          <a:prstGeom prst="rect">
            <a:avLst/>
          </a:prstGeom>
          <a:noFill/>
          <a:ln w="9525">
            <a:noFill/>
            <a:miter lim="800000"/>
            <a:headEnd/>
            <a:tailEnd/>
          </a:ln>
          <a:effectLst/>
        </p:spPr>
      </p:pic>
      <p:pic>
        <p:nvPicPr>
          <p:cNvPr id="346115" name="Picture 3"/>
          <p:cNvPicPr>
            <a:picLocks noChangeAspect="1" noChangeArrowheads="1"/>
          </p:cNvPicPr>
          <p:nvPr/>
        </p:nvPicPr>
        <p:blipFill>
          <a:blip r:embed="rId5"/>
          <a:srcRect/>
          <a:stretch>
            <a:fillRect/>
          </a:stretch>
        </p:blipFill>
        <p:spPr bwMode="auto">
          <a:xfrm>
            <a:off x="6172200" y="2571744"/>
            <a:ext cx="2971800" cy="3915122"/>
          </a:xfrm>
          <a:prstGeom prst="rect">
            <a:avLst/>
          </a:prstGeom>
          <a:noFill/>
          <a:ln w="9525">
            <a:noFill/>
            <a:miter lim="800000"/>
            <a:headEnd/>
            <a:tailEnd/>
          </a:ln>
          <a:effectLst/>
        </p:spPr>
      </p:pic>
      <p:sp>
        <p:nvSpPr>
          <p:cNvPr id="10" name="Rectangle 9"/>
          <p:cNvSpPr/>
          <p:nvPr/>
        </p:nvSpPr>
        <p:spPr>
          <a:xfrm>
            <a:off x="357158" y="642918"/>
            <a:ext cx="8929718" cy="646331"/>
          </a:xfrm>
          <a:prstGeom prst="rect">
            <a:avLst/>
          </a:prstGeom>
        </p:spPr>
        <p:txBody>
          <a:bodyPr wrap="square">
            <a:spAutoFit/>
          </a:bodyPr>
          <a:lstStyle/>
          <a:p>
            <a:r>
              <a:rPr lang="en-IN" b="1" dirty="0" smtClean="0">
                <a:solidFill>
                  <a:schemeClr val="bg2">
                    <a:lumMod val="50000"/>
                  </a:schemeClr>
                </a:solidFill>
              </a:rPr>
              <a:t>K. M. </a:t>
            </a:r>
            <a:r>
              <a:rPr lang="en-IN" b="1" dirty="0" err="1" smtClean="0">
                <a:solidFill>
                  <a:schemeClr val="bg2">
                    <a:lumMod val="50000"/>
                  </a:schemeClr>
                </a:solidFill>
              </a:rPr>
              <a:t>Smedley</a:t>
            </a:r>
            <a:r>
              <a:rPr lang="en-IN" b="1" dirty="0" smtClean="0">
                <a:solidFill>
                  <a:schemeClr val="bg2">
                    <a:lumMod val="50000"/>
                  </a:schemeClr>
                </a:solidFill>
              </a:rPr>
              <a:t>, “ Control Art of Switching Converters,”Ph.D. Thesis, California Institute of Technology, 1990.</a:t>
            </a:r>
            <a:endParaRPr lang="en-IN" b="1" dirty="0">
              <a:solidFill>
                <a:schemeClr val="bg2">
                  <a:lumMod val="50000"/>
                </a:schemeClr>
              </a:solidFill>
            </a:endParaRPr>
          </a:p>
        </p:txBody>
      </p:sp>
      <p:sp>
        <p:nvSpPr>
          <p:cNvPr id="11" name="Slide Number Placeholder 10"/>
          <p:cNvSpPr>
            <a:spLocks noGrp="1"/>
          </p:cNvSpPr>
          <p:nvPr>
            <p:ph type="sldNum" sz="quarter" idx="12"/>
          </p:nvPr>
        </p:nvSpPr>
        <p:spPr/>
        <p:txBody>
          <a:bodyPr/>
          <a:lstStyle/>
          <a:p>
            <a:fld id="{6EF29C87-6E49-4223-99BC-2A0B27B106D1}" type="slidenum">
              <a:rPr lang="en-IN" smtClean="0"/>
              <a:pPr/>
              <a:t>22</a:t>
            </a:fld>
            <a:endParaRPr lang="en-IN"/>
          </a:p>
        </p:txBody>
      </p:sp>
      <p:sp>
        <p:nvSpPr>
          <p:cNvPr id="12" name="Footer Placeholder 11"/>
          <p:cNvSpPr>
            <a:spLocks noGrp="1"/>
          </p:cNvSpPr>
          <p:nvPr>
            <p:ph type="ftr" sz="quarter" idx="11"/>
          </p:nvPr>
        </p:nvSpPr>
        <p:spPr/>
        <p:txBody>
          <a:bodyPr/>
          <a:lstStyle/>
          <a:p>
            <a:r>
              <a:rPr lang="en-IN" smtClean="0"/>
              <a:t>Dept. of EEE, GEC, Thrissur</a:t>
            </a:r>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200" dirty="0" smtClean="0"/>
              <a:t>Buck converter using One Cycle control (cont.)</a:t>
            </a:r>
            <a:endParaRPr lang="en-IN" sz="3200" dirty="0"/>
          </a:p>
        </p:txBody>
      </p:sp>
      <p:pic>
        <p:nvPicPr>
          <p:cNvPr id="400388" name="Picture 4"/>
          <p:cNvPicPr>
            <a:picLocks noChangeAspect="1" noChangeArrowheads="1"/>
          </p:cNvPicPr>
          <p:nvPr/>
        </p:nvPicPr>
        <p:blipFill>
          <a:blip r:embed="rId2"/>
          <a:srcRect/>
          <a:stretch>
            <a:fillRect/>
          </a:stretch>
        </p:blipFill>
        <p:spPr bwMode="auto">
          <a:xfrm>
            <a:off x="142844" y="3000372"/>
            <a:ext cx="5143500" cy="21336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5286380" y="1857364"/>
            <a:ext cx="3714776" cy="318072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EF29C87-6E49-4223-99BC-2A0B27B106D1}" type="slidenum">
              <a:rPr lang="en-IN" smtClean="0"/>
              <a:pPr/>
              <a:t>23</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Power Source Perturbation Rejection</a:t>
            </a:r>
            <a:endParaRPr lang="en-US" dirty="0"/>
          </a:p>
        </p:txBody>
      </p:sp>
      <p:graphicFrame>
        <p:nvGraphicFramePr>
          <p:cNvPr id="21506" name="Object 2"/>
          <p:cNvGraphicFramePr>
            <a:graphicFrameLocks noChangeAspect="1"/>
          </p:cNvGraphicFramePr>
          <p:nvPr/>
        </p:nvGraphicFramePr>
        <p:xfrm>
          <a:off x="2286000" y="838200"/>
          <a:ext cx="3852863" cy="3451225"/>
        </p:xfrm>
        <a:graphic>
          <a:graphicData uri="http://schemas.openxmlformats.org/presentationml/2006/ole">
            <p:oleObj spid="_x0000_s95234" name="SmartDraw" r:id="rId3" imgW="1955160" imgH="1798200" progId="">
              <p:embed/>
            </p:oleObj>
          </a:graphicData>
        </a:graphic>
      </p:graphicFrame>
      <p:sp>
        <p:nvSpPr>
          <p:cNvPr id="5" name="TextBox 4"/>
          <p:cNvSpPr txBox="1"/>
          <p:nvPr/>
        </p:nvSpPr>
        <p:spPr>
          <a:xfrm>
            <a:off x="228600" y="4343400"/>
            <a:ext cx="8610600" cy="2246769"/>
          </a:xfrm>
          <a:prstGeom prst="rect">
            <a:avLst/>
          </a:prstGeom>
          <a:noFill/>
        </p:spPr>
        <p:txBody>
          <a:bodyPr wrap="square" rtlCol="0">
            <a:spAutoFit/>
          </a:bodyPr>
          <a:lstStyle/>
          <a:p>
            <a:pPr algn="just">
              <a:buFont typeface="Wingdings" pitchFamily="2" charset="2"/>
              <a:buChar char="Ø"/>
            </a:pPr>
            <a:r>
              <a:rPr lang="en-US" sz="2000" dirty="0" smtClean="0"/>
              <a:t>Here, the input perturbation will immediately cause a </a:t>
            </a:r>
            <a:r>
              <a:rPr lang="en-US" sz="2000" b="1" dirty="0" smtClean="0">
                <a:solidFill>
                  <a:srgbClr val="FF0000"/>
                </a:solidFill>
              </a:rPr>
              <a:t>change in slope of the integration within one switching period. </a:t>
            </a:r>
            <a:r>
              <a:rPr lang="en-US" sz="2000" dirty="0" smtClean="0"/>
              <a:t>As a result duty ratio changes and output voltage do not change even if power a source having a disturbance.</a:t>
            </a:r>
          </a:p>
          <a:p>
            <a:pPr algn="just">
              <a:buFont typeface="Wingdings" pitchFamily="2" charset="2"/>
              <a:buChar char="Ø"/>
            </a:pPr>
            <a:r>
              <a:rPr lang="en-US" sz="2000" dirty="0" err="1" smtClean="0"/>
              <a:t>Ie</a:t>
            </a:r>
            <a:r>
              <a:rPr lang="en-US" sz="2000" dirty="0" smtClean="0"/>
              <a:t>  if input suddenly increases the slope  of integrator output (=          )</a:t>
            </a:r>
          </a:p>
          <a:p>
            <a:pPr algn="just"/>
            <a:r>
              <a:rPr lang="en-US" sz="2000" dirty="0" smtClean="0"/>
              <a:t>  increases and it reaches the reference  voltage V</a:t>
            </a:r>
            <a:r>
              <a:rPr lang="en-US" sz="2000" baseline="-25000" dirty="0" smtClean="0"/>
              <a:t>ref </a:t>
            </a:r>
            <a:r>
              <a:rPr lang="en-US" sz="2000" dirty="0" smtClean="0"/>
              <a:t> early and ON period    reduces and OFF period increases leading to reduction of duty ratio D</a:t>
            </a:r>
            <a:endParaRPr lang="en-US" sz="2000" dirty="0"/>
          </a:p>
        </p:txBody>
      </p:sp>
      <p:graphicFrame>
        <p:nvGraphicFramePr>
          <p:cNvPr id="210947" name="Object 3"/>
          <p:cNvGraphicFramePr>
            <a:graphicFrameLocks noChangeAspect="1"/>
          </p:cNvGraphicFramePr>
          <p:nvPr/>
        </p:nvGraphicFramePr>
        <p:xfrm>
          <a:off x="6643687" y="2227262"/>
          <a:ext cx="1924377" cy="1416051"/>
        </p:xfrm>
        <a:graphic>
          <a:graphicData uri="http://schemas.openxmlformats.org/presentationml/2006/ole">
            <p:oleObj spid="_x0000_s95235" name="Equation" r:id="rId4" imgW="1346040" imgH="990360" progId="Equation.DSMT4">
              <p:embed/>
            </p:oleObj>
          </a:graphicData>
        </a:graphic>
      </p:graphicFrame>
      <p:sp>
        <p:nvSpPr>
          <p:cNvPr id="9" name="Slide Number Placeholder 8"/>
          <p:cNvSpPr>
            <a:spLocks noGrp="1"/>
          </p:cNvSpPr>
          <p:nvPr>
            <p:ph type="sldNum" sz="quarter" idx="12"/>
          </p:nvPr>
        </p:nvSpPr>
        <p:spPr/>
        <p:txBody>
          <a:bodyPr/>
          <a:lstStyle/>
          <a:p>
            <a:fld id="{6EF29C87-6E49-4223-99BC-2A0B27B106D1}" type="slidenum">
              <a:rPr lang="en-IN" smtClean="0"/>
              <a:pPr/>
              <a:t>24</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graphicFrame>
        <p:nvGraphicFramePr>
          <p:cNvPr id="95236" name="Object 4"/>
          <p:cNvGraphicFramePr>
            <a:graphicFrameLocks noChangeAspect="1"/>
          </p:cNvGraphicFramePr>
          <p:nvPr/>
        </p:nvGraphicFramePr>
        <p:xfrm>
          <a:off x="7620000" y="5486400"/>
          <a:ext cx="520700" cy="508000"/>
        </p:xfrm>
        <a:graphic>
          <a:graphicData uri="http://schemas.openxmlformats.org/presentationml/2006/ole">
            <p:oleObj spid="_x0000_s95236" name="Equation" r:id="rId5" imgW="520560" imgH="50796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Reference Voltage</a:t>
            </a:r>
            <a:endParaRPr lang="en-US" dirty="0"/>
          </a:p>
        </p:txBody>
      </p:sp>
      <p:graphicFrame>
        <p:nvGraphicFramePr>
          <p:cNvPr id="20482" name="Object 2"/>
          <p:cNvGraphicFramePr>
            <a:graphicFrameLocks noChangeAspect="1"/>
          </p:cNvGraphicFramePr>
          <p:nvPr/>
        </p:nvGraphicFramePr>
        <p:xfrm>
          <a:off x="3048000" y="1295400"/>
          <a:ext cx="4060825" cy="3300413"/>
        </p:xfrm>
        <a:graphic>
          <a:graphicData uri="http://schemas.openxmlformats.org/presentationml/2006/ole">
            <p:oleObj spid="_x0000_s96258" name="SmartDraw" r:id="rId3" imgW="2011680" imgH="1790640" progId="">
              <p:embed/>
            </p:oleObj>
          </a:graphicData>
        </a:graphic>
      </p:graphicFrame>
      <p:sp>
        <p:nvSpPr>
          <p:cNvPr id="6" name="TextBox 5"/>
          <p:cNvSpPr txBox="1"/>
          <p:nvPr/>
        </p:nvSpPr>
        <p:spPr>
          <a:xfrm>
            <a:off x="228600" y="4724400"/>
            <a:ext cx="8915400" cy="1938992"/>
          </a:xfrm>
          <a:prstGeom prst="rect">
            <a:avLst/>
          </a:prstGeom>
          <a:noFill/>
        </p:spPr>
        <p:txBody>
          <a:bodyPr wrap="square" rtlCol="0">
            <a:spAutoFit/>
          </a:bodyPr>
          <a:lstStyle/>
          <a:p>
            <a:pPr algn="just">
              <a:buFont typeface="Wingdings" pitchFamily="2" charset="2"/>
              <a:buChar char="Ø"/>
            </a:pPr>
            <a:r>
              <a:rPr lang="en-GB" sz="2400" dirty="0" smtClean="0"/>
              <a:t>When the control reference is perturbed by a large step up, the time taken to reach the new control reference increase (</a:t>
            </a:r>
            <a:r>
              <a:rPr lang="en-GB" sz="2400" b="1" dirty="0" smtClean="0">
                <a:solidFill>
                  <a:srgbClr val="FF0000"/>
                </a:solidFill>
              </a:rPr>
              <a:t>slope of integration remains the same </a:t>
            </a:r>
            <a:r>
              <a:rPr lang="en-GB" sz="2400" dirty="0" smtClean="0"/>
              <a:t>since V</a:t>
            </a:r>
            <a:r>
              <a:rPr lang="en-GB" sz="2400" baseline="-25000" dirty="0" smtClean="0"/>
              <a:t>in</a:t>
            </a:r>
            <a:r>
              <a:rPr lang="en-GB" sz="2400" dirty="0" smtClean="0"/>
              <a:t> is not changing)); therefore the duty ratio is larger. When the control reference is lower, the duty ratio is smaller.</a:t>
            </a:r>
            <a:endParaRPr lang="en-US" sz="2400" dirty="0"/>
          </a:p>
        </p:txBody>
      </p:sp>
      <p:sp>
        <p:nvSpPr>
          <p:cNvPr id="8" name="Slide Number Placeholder 7"/>
          <p:cNvSpPr>
            <a:spLocks noGrp="1"/>
          </p:cNvSpPr>
          <p:nvPr>
            <p:ph type="sldNum" sz="quarter" idx="12"/>
          </p:nvPr>
        </p:nvSpPr>
        <p:spPr/>
        <p:txBody>
          <a:bodyPr/>
          <a:lstStyle/>
          <a:p>
            <a:fld id="{6EF29C87-6E49-4223-99BC-2A0B27B106D1}" type="slidenum">
              <a:rPr lang="en-IN" smtClean="0"/>
              <a:pPr/>
              <a:t>25</a:t>
            </a:fld>
            <a:endParaRPr lang="en-IN"/>
          </a:p>
        </p:txBody>
      </p:sp>
      <p:sp>
        <p:nvSpPr>
          <p:cNvPr id="9" name="Footer Placeholder 8"/>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Buck converter with one cycle control</a:t>
            </a:r>
            <a:endParaRPr lang="en-IN" sz="3200" b="1" dirty="0"/>
          </a:p>
        </p:txBody>
      </p:sp>
      <p:pic>
        <p:nvPicPr>
          <p:cNvPr id="97282" name="Picture 2"/>
          <p:cNvPicPr>
            <a:picLocks noChangeAspect="1" noChangeArrowheads="1"/>
          </p:cNvPicPr>
          <p:nvPr/>
        </p:nvPicPr>
        <p:blipFill>
          <a:blip r:embed="rId2"/>
          <a:srcRect/>
          <a:stretch>
            <a:fillRect/>
          </a:stretch>
        </p:blipFill>
        <p:spPr bwMode="auto">
          <a:xfrm>
            <a:off x="0" y="1981200"/>
            <a:ext cx="8893446" cy="4333875"/>
          </a:xfrm>
          <a:prstGeom prst="rect">
            <a:avLst/>
          </a:prstGeom>
          <a:noFill/>
          <a:ln w="9525">
            <a:noFill/>
            <a:miter lim="800000"/>
            <a:headEnd/>
            <a:tailEnd/>
          </a:ln>
          <a:effectLst/>
        </p:spPr>
      </p:pic>
      <p:sp>
        <p:nvSpPr>
          <p:cNvPr id="6" name="TextBox 5"/>
          <p:cNvSpPr txBox="1"/>
          <p:nvPr/>
        </p:nvSpPr>
        <p:spPr>
          <a:xfrm>
            <a:off x="5943600" y="5934670"/>
            <a:ext cx="3153427" cy="923330"/>
          </a:xfrm>
          <a:prstGeom prst="rect">
            <a:avLst/>
          </a:prstGeom>
          <a:noFill/>
        </p:spPr>
        <p:txBody>
          <a:bodyPr wrap="none" rtlCol="0">
            <a:spAutoFit/>
          </a:bodyPr>
          <a:lstStyle/>
          <a:p>
            <a:r>
              <a:rPr lang="en-US" b="1" dirty="0" smtClean="0">
                <a:solidFill>
                  <a:srgbClr val="5B0344"/>
                </a:solidFill>
              </a:rPr>
              <a:t>Clock frequency =10 kHz</a:t>
            </a:r>
          </a:p>
          <a:p>
            <a:r>
              <a:rPr lang="en-US" b="1" dirty="0" smtClean="0">
                <a:solidFill>
                  <a:srgbClr val="5B0344"/>
                </a:solidFill>
              </a:rPr>
              <a:t>Or Clock period =  0.1msec</a:t>
            </a:r>
          </a:p>
          <a:p>
            <a:r>
              <a:rPr lang="en-US" b="1" dirty="0" smtClean="0">
                <a:solidFill>
                  <a:srgbClr val="5B0344"/>
                </a:solidFill>
              </a:rPr>
              <a:t>K= 1/T</a:t>
            </a:r>
            <a:r>
              <a:rPr lang="en-US" b="1" baseline="-25000" dirty="0" smtClean="0">
                <a:solidFill>
                  <a:srgbClr val="5B0344"/>
                </a:solidFill>
              </a:rPr>
              <a:t>s </a:t>
            </a:r>
            <a:r>
              <a:rPr lang="en-US" b="1" dirty="0" smtClean="0">
                <a:solidFill>
                  <a:srgbClr val="5B0344"/>
                </a:solidFill>
              </a:rPr>
              <a:t>= 10000</a:t>
            </a:r>
            <a:endParaRPr lang="en-IN" b="1" dirty="0">
              <a:solidFill>
                <a:srgbClr val="5B0344"/>
              </a:solidFill>
            </a:endParaRPr>
          </a:p>
        </p:txBody>
      </p:sp>
      <p:sp>
        <p:nvSpPr>
          <p:cNvPr id="7" name="Slide Number Placeholder 6"/>
          <p:cNvSpPr>
            <a:spLocks noGrp="1"/>
          </p:cNvSpPr>
          <p:nvPr>
            <p:ph type="sldNum" sz="quarter" idx="12"/>
          </p:nvPr>
        </p:nvSpPr>
        <p:spPr/>
        <p:txBody>
          <a:bodyPr/>
          <a:lstStyle/>
          <a:p>
            <a:fld id="{6EF29C87-6E49-4223-99BC-2A0B27B106D1}" type="slidenum">
              <a:rPr lang="en-IN" smtClean="0"/>
              <a:pPr/>
              <a:t>26</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0" y="1981200"/>
            <a:ext cx="9144000" cy="4482126"/>
          </a:xfrm>
          <a:prstGeom prst="rect">
            <a:avLst/>
          </a:prstGeom>
          <a:noFill/>
          <a:ln w="9525">
            <a:noFill/>
            <a:miter lim="800000"/>
            <a:headEnd/>
            <a:tailEnd/>
          </a:ln>
          <a:effectLst/>
        </p:spPr>
      </p:pic>
      <p:sp>
        <p:nvSpPr>
          <p:cNvPr id="6" name="Title 1"/>
          <p:cNvSpPr>
            <a:spLocks noGrp="1"/>
          </p:cNvSpPr>
          <p:nvPr>
            <p:ph type="title"/>
          </p:nvPr>
        </p:nvSpPr>
        <p:spPr/>
        <p:txBody>
          <a:bodyPr>
            <a:normAutofit fontScale="90000"/>
          </a:bodyPr>
          <a:lstStyle/>
          <a:p>
            <a:pPr algn="ctr"/>
            <a:r>
              <a:rPr lang="en-US" sz="3200" b="1" dirty="0" smtClean="0"/>
              <a:t>Buck converter with one cycle control (cont.)</a:t>
            </a:r>
            <a:br>
              <a:rPr lang="en-US" sz="3200" b="1" dirty="0" smtClean="0"/>
            </a:br>
            <a:r>
              <a:rPr lang="en-US" sz="3200" b="1" dirty="0" smtClean="0"/>
              <a:t>Input voltage and output voltage</a:t>
            </a:r>
            <a:endParaRPr lang="en-IN" sz="3200" b="1" dirty="0"/>
          </a:p>
        </p:txBody>
      </p:sp>
      <p:sp>
        <p:nvSpPr>
          <p:cNvPr id="7" name="Slide Number Placeholder 6"/>
          <p:cNvSpPr>
            <a:spLocks noGrp="1"/>
          </p:cNvSpPr>
          <p:nvPr>
            <p:ph type="sldNum" sz="quarter" idx="12"/>
          </p:nvPr>
        </p:nvSpPr>
        <p:spPr/>
        <p:txBody>
          <a:bodyPr/>
          <a:lstStyle/>
          <a:p>
            <a:fld id="{6EF29C87-6E49-4223-99BC-2A0B27B106D1}" type="slidenum">
              <a:rPr lang="en-IN" smtClean="0"/>
              <a:pPr/>
              <a:t>27</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 y="116632"/>
            <a:ext cx="8229600" cy="962248"/>
          </a:xfrm>
        </p:spPr>
        <p:txBody>
          <a:bodyPr>
            <a:noAutofit/>
          </a:bodyPr>
          <a:lstStyle/>
          <a:p>
            <a:r>
              <a:rPr lang="en-US" sz="3200" dirty="0" smtClean="0"/>
              <a:t>Performance comparison between OCC and PI during </a:t>
            </a:r>
            <a:r>
              <a:rPr lang="en-US" sz="3200" dirty="0" smtClean="0">
                <a:solidFill>
                  <a:srgbClr val="00B0F0"/>
                </a:solidFill>
              </a:rPr>
              <a:t>input voltage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(a)Input voltage perturbation (b)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8" name="Text Box 23"/>
          <p:cNvSpPr txBox="1"/>
          <p:nvPr/>
        </p:nvSpPr>
        <p:spPr>
          <a:xfrm>
            <a:off x="510540" y="7553960"/>
            <a:ext cx="230505" cy="26225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a:effectLst/>
                <a:latin typeface="Times New Roman"/>
                <a:ea typeface="SimSun"/>
              </a:rPr>
              <a:t>c</a:t>
            </a:r>
            <a:endParaRPr lang="en-IN" sz="100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233488"/>
            <a:ext cx="6624736" cy="4687887"/>
          </a:xfrm>
          <a:prstGeom prst="rect">
            <a:avLst/>
          </a:prstGeom>
          <a:noFill/>
          <a:ln>
            <a:noFill/>
          </a:ln>
        </p:spPr>
      </p:pic>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sp>
        <p:nvSpPr>
          <p:cNvPr id="17" name="Slide Number Placeholder 16"/>
          <p:cNvSpPr>
            <a:spLocks noGrp="1"/>
          </p:cNvSpPr>
          <p:nvPr>
            <p:ph type="sldNum" sz="quarter" idx="12"/>
          </p:nvPr>
        </p:nvSpPr>
        <p:spPr/>
        <p:txBody>
          <a:bodyPr/>
          <a:lstStyle/>
          <a:p>
            <a:fld id="{6EF29C87-6E49-4223-99BC-2A0B27B106D1}" type="slidenum">
              <a:rPr lang="en-IN" smtClean="0"/>
              <a:pPr/>
              <a:t>28</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3010943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686800" cy="990600"/>
          </a:xfrm>
        </p:spPr>
        <p:txBody>
          <a:bodyPr>
            <a:noAutofit/>
          </a:bodyPr>
          <a:lstStyle/>
          <a:p>
            <a:pPr algn="ctr"/>
            <a:r>
              <a:rPr lang="en-US" sz="3200" dirty="0" smtClean="0">
                <a:solidFill>
                  <a:srgbClr val="002060"/>
                </a:solidFill>
              </a:rPr>
              <a:t>Buck converter using OCC with reference voltage perturbation </a:t>
            </a:r>
            <a:endParaRPr lang="en-IN" sz="3200"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438840"/>
            <a:ext cx="8229600" cy="5419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6EF29C87-6E49-4223-99BC-2A0B27B106D1}" type="slidenum">
              <a:rPr lang="en-IN" smtClean="0"/>
              <a:pPr/>
              <a:t>29</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87624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lstStyle/>
          <a:p>
            <a:pPr algn="just"/>
            <a:r>
              <a:rPr lang="en-US" dirty="0" smtClean="0"/>
              <a:t>DC-DC converters are subjected to variable input/ variable output conditions</a:t>
            </a:r>
          </a:p>
          <a:p>
            <a:pPr algn="just"/>
            <a:endParaRPr lang="en-US" dirty="0" smtClean="0"/>
          </a:p>
          <a:p>
            <a:pPr algn="just"/>
            <a:r>
              <a:rPr lang="en-US" dirty="0" smtClean="0"/>
              <a:t>Regulation of converter operation is an essential  requirement </a:t>
            </a:r>
          </a:p>
          <a:p>
            <a:pPr algn="just"/>
            <a:endParaRPr lang="en-US" dirty="0" smtClean="0"/>
          </a:p>
          <a:p>
            <a:pPr algn="just"/>
            <a:r>
              <a:rPr lang="en-US" dirty="0" smtClean="0"/>
              <a:t>Closed loop controller is used for the </a:t>
            </a:r>
            <a:r>
              <a:rPr lang="en-US" dirty="0" smtClean="0">
                <a:solidFill>
                  <a:srgbClr val="580646"/>
                </a:solidFill>
              </a:rPr>
              <a:t>regulation</a:t>
            </a:r>
            <a:r>
              <a:rPr lang="en-US" dirty="0" smtClean="0"/>
              <a:t> of out put voltage</a:t>
            </a:r>
          </a:p>
          <a:p>
            <a:pPr algn="just"/>
            <a:r>
              <a:rPr lang="en-US" dirty="0" smtClean="0">
                <a:solidFill>
                  <a:srgbClr val="580646"/>
                </a:solidFill>
              </a:rPr>
              <a:t>1</a:t>
            </a:r>
            <a:r>
              <a:rPr lang="en-US" b="1" dirty="0" smtClean="0">
                <a:solidFill>
                  <a:srgbClr val="580646"/>
                </a:solidFill>
              </a:rPr>
              <a:t>. Line Regulation</a:t>
            </a:r>
          </a:p>
          <a:p>
            <a:pPr algn="just"/>
            <a:r>
              <a:rPr lang="en-US" b="1" dirty="0" smtClean="0">
                <a:solidFill>
                  <a:srgbClr val="580646"/>
                </a:solidFill>
              </a:rPr>
              <a:t>2. Load regulation</a:t>
            </a:r>
          </a:p>
          <a:p>
            <a:pPr algn="just"/>
            <a:endParaRPr lang="en-US"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3</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816643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9" y="90488"/>
            <a:ext cx="8229600" cy="962248"/>
          </a:xfrm>
        </p:spPr>
        <p:txBody>
          <a:bodyPr>
            <a:noAutofit/>
          </a:bodyPr>
          <a:lstStyle/>
          <a:p>
            <a:r>
              <a:rPr lang="en-US" sz="3200" dirty="0" smtClean="0"/>
              <a:t>Performance comparison between OCC and PI during </a:t>
            </a:r>
            <a:r>
              <a:rPr lang="en-US" sz="3200" dirty="0" smtClean="0">
                <a:solidFill>
                  <a:srgbClr val="00B0F0"/>
                </a:solidFill>
              </a:rPr>
              <a:t>output voltage reference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t>
            </a:r>
            <a:r>
              <a:rPr lang="en-IN" sz="2400" dirty="0" smtClean="0"/>
              <a:t>a)output reference perturbation </a:t>
            </a:r>
            <a:r>
              <a:rPr lang="en-IN" sz="2400" dirty="0"/>
              <a:t>(b)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pic>
        <p:nvPicPr>
          <p:cNvPr id="15" name="Picture 14"/>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196752"/>
            <a:ext cx="6912768" cy="4752528"/>
          </a:xfrm>
          <a:prstGeom prst="rect">
            <a:avLst/>
          </a:prstGeom>
          <a:noFill/>
          <a:ln>
            <a:noFill/>
          </a:ln>
        </p:spPr>
      </p:pic>
      <p:sp>
        <p:nvSpPr>
          <p:cNvPr id="17" name="Slide Number Placeholder 16"/>
          <p:cNvSpPr>
            <a:spLocks noGrp="1"/>
          </p:cNvSpPr>
          <p:nvPr>
            <p:ph type="sldNum" sz="quarter" idx="12"/>
          </p:nvPr>
        </p:nvSpPr>
        <p:spPr/>
        <p:txBody>
          <a:bodyPr/>
          <a:lstStyle/>
          <a:p>
            <a:fld id="{6EF29C87-6E49-4223-99BC-2A0B27B106D1}" type="slidenum">
              <a:rPr lang="en-IN" smtClean="0"/>
              <a:pPr/>
              <a:t>30</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3389916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sz="2800" b="1" dirty="0" smtClean="0"/>
              <a:t>Step-up (Boost) Converter</a:t>
            </a: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87041" name="Object 1"/>
          <p:cNvGraphicFramePr>
            <a:graphicFrameLocks noChangeAspect="1"/>
          </p:cNvGraphicFramePr>
          <p:nvPr/>
        </p:nvGraphicFramePr>
        <p:xfrm>
          <a:off x="2928926" y="2071678"/>
          <a:ext cx="3810027" cy="2857520"/>
        </p:xfrm>
        <a:graphic>
          <a:graphicData uri="http://schemas.openxmlformats.org/presentationml/2006/ole">
            <p:oleObj spid="_x0000_s100354" name="SmartDraw" r:id="rId3" imgW="2857157" imgH="2145914" progId="">
              <p:embed/>
            </p:oleObj>
          </a:graphicData>
        </a:graphic>
      </p:graphicFrame>
      <p:sp>
        <p:nvSpPr>
          <p:cNvPr id="7" name="Slide Number Placeholder 6"/>
          <p:cNvSpPr>
            <a:spLocks noGrp="1"/>
          </p:cNvSpPr>
          <p:nvPr>
            <p:ph type="sldNum" sz="quarter" idx="12"/>
          </p:nvPr>
        </p:nvSpPr>
        <p:spPr/>
        <p:txBody>
          <a:bodyPr/>
          <a:lstStyle/>
          <a:p>
            <a:fld id="{6EF29C87-6E49-4223-99BC-2A0B27B106D1}" type="slidenum">
              <a:rPr lang="en-IN" smtClean="0"/>
              <a:pPr/>
              <a:t>31</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8"/>
          <p:cNvSpPr>
            <a:spLocks noGrp="1" noChangeArrowheads="1"/>
          </p:cNvSpPr>
          <p:nvPr>
            <p:ph type="title"/>
          </p:nvPr>
        </p:nvSpPr>
        <p:spPr/>
        <p:txBody>
          <a:bodyPr>
            <a:noAutofit/>
          </a:bodyPr>
          <a:lstStyle/>
          <a:p>
            <a:pPr algn="ctr"/>
            <a:r>
              <a:rPr lang="en-US" sz="3200" b="1" dirty="0" smtClean="0">
                <a:latin typeface="Times New Roman" pitchFamily="18" charset="0"/>
                <a:cs typeface="Times New Roman" pitchFamily="18" charset="0"/>
              </a:rPr>
              <a:t>Volt-sec balance Boost converter</a:t>
            </a:r>
            <a:br>
              <a:rPr lang="en-US" sz="3200" b="1" dirty="0" smtClean="0">
                <a:latin typeface="Times New Roman" pitchFamily="18" charset="0"/>
                <a:cs typeface="Times New Roman" pitchFamily="18" charset="0"/>
              </a:rPr>
            </a:br>
            <a:endParaRPr lang="en-US" sz="3200" b="1" dirty="0" smtClean="0">
              <a:latin typeface="Times New Roman" pitchFamily="18" charset="0"/>
              <a:cs typeface="Times New Roman" pitchFamily="18" charset="0"/>
            </a:endParaRPr>
          </a:p>
        </p:txBody>
      </p:sp>
      <p:pic>
        <p:nvPicPr>
          <p:cNvPr id="49157" name="Picture 2"/>
          <p:cNvPicPr>
            <a:picLocks noGrp="1" noChangeAspect="1" noChangeArrowheads="1"/>
          </p:cNvPicPr>
          <p:nvPr>
            <p:ph sz="half" idx="1"/>
          </p:nvPr>
        </p:nvPicPr>
        <p:blipFill>
          <a:blip r:embed="rId2"/>
          <a:srcRect/>
          <a:stretch>
            <a:fillRect/>
          </a:stretch>
        </p:blipFill>
        <p:spPr>
          <a:xfrm>
            <a:off x="1295400" y="1752600"/>
            <a:ext cx="6400800" cy="3048000"/>
          </a:xfrm>
          <a:noFill/>
        </p:spPr>
      </p:pic>
      <p:sp>
        <p:nvSpPr>
          <p:cNvPr id="7" name="Slide Number Placeholder 6"/>
          <p:cNvSpPr>
            <a:spLocks noGrp="1"/>
          </p:cNvSpPr>
          <p:nvPr>
            <p:ph type="sldNum" sz="quarter" idx="12"/>
          </p:nvPr>
        </p:nvSpPr>
        <p:spPr/>
        <p:txBody>
          <a:bodyPr/>
          <a:lstStyle/>
          <a:p>
            <a:fld id="{6EF29C87-6E49-4223-99BC-2A0B27B106D1}" type="slidenum">
              <a:rPr lang="en-IN" smtClean="0"/>
              <a:pPr/>
              <a:t>32</a:t>
            </a:fld>
            <a:endParaRPr lang="en-IN"/>
          </a:p>
        </p:txBody>
      </p:sp>
      <p:sp>
        <p:nvSpPr>
          <p:cNvPr id="9" name="Footer Placeholder 8"/>
          <p:cNvSpPr>
            <a:spLocks noGrp="1"/>
          </p:cNvSpPr>
          <p:nvPr>
            <p:ph type="ftr" sz="quarter" idx="11"/>
          </p:nvPr>
        </p:nvSpPr>
        <p:spPr/>
        <p:txBody>
          <a:bodyPr/>
          <a:lstStyle/>
          <a:p>
            <a:r>
              <a:rPr lang="en-IN" smtClean="0"/>
              <a:t>Dept. of EEE, GEC, Thrissur</a:t>
            </a:r>
            <a:endParaRPr lang="en-IN"/>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8"/>
          <p:cNvSpPr>
            <a:spLocks noGrp="1" noChangeArrowheads="1"/>
          </p:cNvSpPr>
          <p:nvPr>
            <p:ph type="title"/>
          </p:nvPr>
        </p:nvSpPr>
        <p:spPr/>
        <p:txBody>
          <a:bodyPr>
            <a:normAutofit/>
          </a:bodyPr>
          <a:lstStyle/>
          <a:p>
            <a:pPr algn="ctr"/>
            <a:r>
              <a:rPr lang="en-US" sz="2800" b="1" dirty="0" smtClean="0">
                <a:latin typeface="Times New Roman" pitchFamily="18" charset="0"/>
                <a:cs typeface="Times New Roman" pitchFamily="18" charset="0"/>
              </a:rPr>
              <a:t>Volt-sec balance Boost converter (cont.)</a:t>
            </a:r>
            <a:endParaRPr lang="en-US" sz="2800" dirty="0" smtClean="0"/>
          </a:p>
        </p:txBody>
      </p:sp>
      <p:pic>
        <p:nvPicPr>
          <p:cNvPr id="50183" name="Picture 2"/>
          <p:cNvPicPr>
            <a:picLocks noGrp="1" noChangeAspect="1" noChangeArrowheads="1"/>
          </p:cNvPicPr>
          <p:nvPr>
            <p:ph sz="half" idx="1"/>
          </p:nvPr>
        </p:nvPicPr>
        <p:blipFill>
          <a:blip r:embed="rId2"/>
          <a:srcRect/>
          <a:stretch>
            <a:fillRect/>
          </a:stretch>
        </p:blipFill>
        <p:spPr>
          <a:xfrm>
            <a:off x="381000" y="1752600"/>
            <a:ext cx="7848600" cy="2438400"/>
          </a:xfrm>
          <a:noFill/>
        </p:spPr>
      </p:pic>
      <p:sp>
        <p:nvSpPr>
          <p:cNvPr id="50181" name="Rectangle 10"/>
          <p:cNvSpPr>
            <a:spLocks noChangeArrowheads="1"/>
          </p:cNvSpPr>
          <p:nvPr/>
        </p:nvSpPr>
        <p:spPr bwMode="auto">
          <a:xfrm>
            <a:off x="304800" y="4343400"/>
            <a:ext cx="3438525" cy="701675"/>
          </a:xfrm>
          <a:prstGeom prst="rect">
            <a:avLst/>
          </a:prstGeom>
          <a:noFill/>
          <a:ln w="9525">
            <a:noFill/>
            <a:miter lim="800000"/>
            <a:headEnd/>
            <a:tailEnd/>
          </a:ln>
        </p:spPr>
        <p:txBody>
          <a:bodyPr wrap="none">
            <a:spAutoFit/>
          </a:bodyPr>
          <a:lstStyle/>
          <a:p>
            <a:r>
              <a:rPr lang="en-US" dirty="0"/>
              <a:t>Boost converter circuit while </a:t>
            </a:r>
          </a:p>
          <a:p>
            <a:r>
              <a:rPr lang="en-US" dirty="0"/>
              <a:t>the switch is position 1</a:t>
            </a:r>
          </a:p>
        </p:txBody>
      </p:sp>
      <p:sp>
        <p:nvSpPr>
          <p:cNvPr id="50182" name="Rectangle 11"/>
          <p:cNvSpPr>
            <a:spLocks noChangeArrowheads="1"/>
          </p:cNvSpPr>
          <p:nvPr/>
        </p:nvSpPr>
        <p:spPr bwMode="auto">
          <a:xfrm>
            <a:off x="4800600" y="4343400"/>
            <a:ext cx="3581400" cy="701675"/>
          </a:xfrm>
          <a:prstGeom prst="rect">
            <a:avLst/>
          </a:prstGeom>
          <a:noFill/>
          <a:ln w="9525">
            <a:noFill/>
            <a:miter lim="800000"/>
            <a:headEnd/>
            <a:tailEnd/>
          </a:ln>
        </p:spPr>
        <p:txBody>
          <a:bodyPr>
            <a:spAutoFit/>
          </a:bodyPr>
          <a:lstStyle/>
          <a:p>
            <a:r>
              <a:rPr lang="en-US"/>
              <a:t>Boost converter circuit while </a:t>
            </a:r>
          </a:p>
          <a:p>
            <a:r>
              <a:rPr lang="en-US"/>
              <a:t>the switch is position 2</a:t>
            </a:r>
          </a:p>
        </p:txBody>
      </p:sp>
      <p:sp>
        <p:nvSpPr>
          <p:cNvPr id="8" name="Slide Number Placeholder 7"/>
          <p:cNvSpPr>
            <a:spLocks noGrp="1"/>
          </p:cNvSpPr>
          <p:nvPr>
            <p:ph type="sldNum" sz="quarter" idx="12"/>
          </p:nvPr>
        </p:nvSpPr>
        <p:spPr/>
        <p:txBody>
          <a:bodyPr/>
          <a:lstStyle/>
          <a:p>
            <a:fld id="{6EF29C87-6E49-4223-99BC-2A0B27B106D1}" type="slidenum">
              <a:rPr lang="en-IN" smtClean="0"/>
              <a:pPr/>
              <a:t>33</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2800" dirty="0" smtClean="0"/>
              <a:t>Boost Converter in Continuous Conduction Mode</a:t>
            </a:r>
          </a:p>
        </p:txBody>
      </p:sp>
      <p:pic>
        <p:nvPicPr>
          <p:cNvPr id="51203" name="Picture 2"/>
          <p:cNvPicPr>
            <a:picLocks noChangeAspect="1" noChangeArrowheads="1"/>
          </p:cNvPicPr>
          <p:nvPr/>
        </p:nvPicPr>
        <p:blipFill>
          <a:blip r:embed="rId3"/>
          <a:srcRect/>
          <a:stretch>
            <a:fillRect/>
          </a:stretch>
        </p:blipFill>
        <p:spPr bwMode="auto">
          <a:xfrm>
            <a:off x="714348" y="1643050"/>
            <a:ext cx="5194300" cy="3876675"/>
          </a:xfrm>
          <a:prstGeom prst="rect">
            <a:avLst/>
          </a:prstGeom>
          <a:noFill/>
          <a:ln w="9525">
            <a:noFill/>
            <a:miter lim="800000"/>
            <a:headEnd/>
            <a:tailEnd/>
          </a:ln>
        </p:spPr>
      </p:pic>
      <p:graphicFrame>
        <p:nvGraphicFramePr>
          <p:cNvPr id="306177" name="Object 1"/>
          <p:cNvGraphicFramePr>
            <a:graphicFrameLocks noChangeAspect="1"/>
          </p:cNvGraphicFramePr>
          <p:nvPr/>
        </p:nvGraphicFramePr>
        <p:xfrm>
          <a:off x="5072066" y="1357298"/>
          <a:ext cx="3810000" cy="2857500"/>
        </p:xfrm>
        <a:graphic>
          <a:graphicData uri="http://schemas.openxmlformats.org/presentationml/2006/ole">
            <p:oleObj spid="_x0000_s101378" name="SmartDraw" r:id="rId4" imgW="2857157" imgH="2145914" progId="">
              <p:embed/>
            </p:oleObj>
          </a:graphicData>
        </a:graphic>
      </p:graphicFrame>
      <p:sp>
        <p:nvSpPr>
          <p:cNvPr id="7" name="Slide Number Placeholder 6"/>
          <p:cNvSpPr>
            <a:spLocks noGrp="1"/>
          </p:cNvSpPr>
          <p:nvPr>
            <p:ph type="sldNum" sz="quarter" idx="12"/>
          </p:nvPr>
        </p:nvSpPr>
        <p:spPr/>
        <p:txBody>
          <a:bodyPr/>
          <a:lstStyle/>
          <a:p>
            <a:fld id="{6EF29C87-6E49-4223-99BC-2A0B27B106D1}" type="slidenum">
              <a:rPr lang="en-IN" smtClean="0"/>
              <a:pPr/>
              <a:t>34</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2"/>
          <p:cNvPicPr>
            <a:picLocks noGrp="1" noChangeAspect="1" noChangeArrowheads="1"/>
          </p:cNvPicPr>
          <p:nvPr>
            <p:ph idx="1"/>
          </p:nvPr>
        </p:nvPicPr>
        <p:blipFill>
          <a:blip r:embed="rId2"/>
          <a:srcRect/>
          <a:stretch>
            <a:fillRect/>
          </a:stretch>
        </p:blipFill>
        <p:spPr>
          <a:xfrm>
            <a:off x="2590800" y="1752600"/>
            <a:ext cx="4257675" cy="2743200"/>
          </a:xfrm>
          <a:noFill/>
        </p:spPr>
      </p:pic>
      <p:sp>
        <p:nvSpPr>
          <p:cNvPr id="52229" name="Rectangle 7"/>
          <p:cNvSpPr>
            <a:spLocks noChangeArrowheads="1"/>
          </p:cNvSpPr>
          <p:nvPr/>
        </p:nvSpPr>
        <p:spPr bwMode="auto">
          <a:xfrm>
            <a:off x="2667000" y="4876800"/>
            <a:ext cx="4724400" cy="396875"/>
          </a:xfrm>
          <a:prstGeom prst="rect">
            <a:avLst/>
          </a:prstGeom>
          <a:noFill/>
          <a:ln w="9525">
            <a:noFill/>
            <a:miter lim="800000"/>
            <a:headEnd/>
            <a:tailEnd/>
          </a:ln>
        </p:spPr>
        <p:txBody>
          <a:bodyPr anchor="ctr">
            <a:spAutoFit/>
          </a:bodyPr>
          <a:lstStyle/>
          <a:p>
            <a:r>
              <a:rPr lang="en-US"/>
              <a:t>    Inductor voltage in boost converter</a:t>
            </a:r>
          </a:p>
        </p:txBody>
      </p:sp>
      <p:sp>
        <p:nvSpPr>
          <p:cNvPr id="9" name="Title 1"/>
          <p:cNvSpPr>
            <a:spLocks noGrp="1"/>
          </p:cNvSpPr>
          <p:nvPr>
            <p:ph type="title"/>
          </p:nvPr>
        </p:nvSpPr>
        <p:spPr/>
        <p:txBody>
          <a:bodyPr/>
          <a:lstStyle/>
          <a:p>
            <a:r>
              <a:rPr lang="en-US" sz="2800" dirty="0" smtClean="0"/>
              <a:t>Boost Converter in Continuous Conduction Mode</a:t>
            </a:r>
          </a:p>
        </p:txBody>
      </p:sp>
      <p:sp>
        <p:nvSpPr>
          <p:cNvPr id="8" name="Slide Number Placeholder 7"/>
          <p:cNvSpPr>
            <a:spLocks noGrp="1"/>
          </p:cNvSpPr>
          <p:nvPr>
            <p:ph type="sldNum" sz="quarter" idx="12"/>
          </p:nvPr>
        </p:nvSpPr>
        <p:spPr/>
        <p:txBody>
          <a:bodyPr/>
          <a:lstStyle/>
          <a:p>
            <a:fld id="{6EF29C87-6E49-4223-99BC-2A0B27B106D1}" type="slidenum">
              <a:rPr lang="en-IN" smtClean="0"/>
              <a:pPr/>
              <a:t>35</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normAutofit/>
          </a:bodyPr>
          <a:lstStyle/>
          <a:p>
            <a:r>
              <a:rPr lang="en-US" sz="2800" smtClean="0"/>
              <a:t>Boost Converter in Continuous Conduction Mode</a:t>
            </a:r>
            <a:br>
              <a:rPr lang="en-US" sz="2800" smtClean="0"/>
            </a:br>
            <a:r>
              <a:rPr lang="en-US" sz="2800" smtClean="0"/>
              <a:t>(cont.)</a:t>
            </a:r>
          </a:p>
        </p:txBody>
      </p:sp>
      <p:sp>
        <p:nvSpPr>
          <p:cNvPr id="12293" name="TextBox 2"/>
          <p:cNvSpPr txBox="1">
            <a:spLocks noChangeArrowheads="1"/>
          </p:cNvSpPr>
          <p:nvPr/>
        </p:nvSpPr>
        <p:spPr bwMode="auto">
          <a:xfrm>
            <a:off x="533400" y="1676400"/>
            <a:ext cx="8305800" cy="646113"/>
          </a:xfrm>
          <a:prstGeom prst="rect">
            <a:avLst/>
          </a:prstGeom>
          <a:noFill/>
          <a:ln w="9525">
            <a:noFill/>
            <a:miter lim="800000"/>
            <a:headEnd/>
            <a:tailEnd/>
          </a:ln>
        </p:spPr>
        <p:txBody>
          <a:bodyPr>
            <a:spAutoFit/>
          </a:bodyPr>
          <a:lstStyle/>
          <a:p>
            <a:r>
              <a:rPr lang="en-US" dirty="0">
                <a:solidFill>
                  <a:srgbClr val="002060"/>
                </a:solidFill>
              </a:rPr>
              <a:t>In steady state the time integral of the inductor voltage over one time period must be zero</a:t>
            </a:r>
          </a:p>
        </p:txBody>
      </p:sp>
      <p:graphicFrame>
        <p:nvGraphicFramePr>
          <p:cNvPr id="12290" name="Object 2"/>
          <p:cNvGraphicFramePr>
            <a:graphicFrameLocks noChangeAspect="1"/>
          </p:cNvGraphicFramePr>
          <p:nvPr/>
        </p:nvGraphicFramePr>
        <p:xfrm>
          <a:off x="1219200" y="2438400"/>
          <a:ext cx="5029200" cy="2057400"/>
        </p:xfrm>
        <a:graphic>
          <a:graphicData uri="http://schemas.openxmlformats.org/presentationml/2006/ole">
            <p:oleObj spid="_x0000_s102402" name="Equation" r:id="rId3" imgW="1841500" imgH="914400" progId="Equation.DSMT4">
              <p:embed/>
            </p:oleObj>
          </a:graphicData>
        </a:graphic>
      </p:graphicFrame>
      <p:sp>
        <p:nvSpPr>
          <p:cNvPr id="12294" name="TextBox 4"/>
          <p:cNvSpPr txBox="1">
            <a:spLocks noChangeArrowheads="1"/>
          </p:cNvSpPr>
          <p:nvPr/>
        </p:nvSpPr>
        <p:spPr bwMode="auto">
          <a:xfrm>
            <a:off x="914400" y="4419600"/>
            <a:ext cx="3962400" cy="369888"/>
          </a:xfrm>
          <a:prstGeom prst="rect">
            <a:avLst/>
          </a:prstGeom>
          <a:noFill/>
          <a:ln w="9525">
            <a:noFill/>
            <a:miter lim="800000"/>
            <a:headEnd/>
            <a:tailEnd/>
          </a:ln>
        </p:spPr>
        <p:txBody>
          <a:bodyPr>
            <a:spAutoFit/>
          </a:bodyPr>
          <a:lstStyle/>
          <a:p>
            <a:r>
              <a:rPr lang="en-US" dirty="0">
                <a:solidFill>
                  <a:srgbClr val="002060"/>
                </a:solidFill>
              </a:rPr>
              <a:t>Assuming a lossless circuit, P</a:t>
            </a:r>
            <a:r>
              <a:rPr lang="en-US" baseline="-25000" dirty="0">
                <a:solidFill>
                  <a:srgbClr val="002060"/>
                </a:solidFill>
              </a:rPr>
              <a:t>d</a:t>
            </a:r>
            <a:r>
              <a:rPr lang="en-US" dirty="0">
                <a:solidFill>
                  <a:srgbClr val="002060"/>
                </a:solidFill>
              </a:rPr>
              <a:t> = P</a:t>
            </a:r>
            <a:r>
              <a:rPr lang="en-US" baseline="-25000" dirty="0">
                <a:solidFill>
                  <a:srgbClr val="002060"/>
                </a:solidFill>
              </a:rPr>
              <a:t>o </a:t>
            </a:r>
            <a:r>
              <a:rPr lang="en-US" dirty="0">
                <a:solidFill>
                  <a:srgbClr val="002060"/>
                </a:solidFill>
              </a:rPr>
              <a:t> </a:t>
            </a:r>
          </a:p>
        </p:txBody>
      </p:sp>
      <p:graphicFrame>
        <p:nvGraphicFramePr>
          <p:cNvPr id="12291" name="Object 3"/>
          <p:cNvGraphicFramePr>
            <a:graphicFrameLocks noChangeAspect="1"/>
          </p:cNvGraphicFramePr>
          <p:nvPr/>
        </p:nvGraphicFramePr>
        <p:xfrm>
          <a:off x="5143504" y="4000504"/>
          <a:ext cx="2571768" cy="1066343"/>
        </p:xfrm>
        <a:graphic>
          <a:graphicData uri="http://schemas.openxmlformats.org/presentationml/2006/ole">
            <p:oleObj spid="_x0000_s102403" name="Equation" r:id="rId4" imgW="761760" imgH="660240" progId="Equation.DSMT4">
              <p:embed/>
            </p:oleObj>
          </a:graphicData>
        </a:graphic>
      </p:graphicFrame>
      <p:sp>
        <p:nvSpPr>
          <p:cNvPr id="7" name="Rectangle 6"/>
          <p:cNvSpPr/>
          <p:nvPr/>
        </p:nvSpPr>
        <p:spPr>
          <a:xfrm>
            <a:off x="1000100" y="5286388"/>
            <a:ext cx="7715304" cy="646331"/>
          </a:xfrm>
          <a:prstGeom prst="rect">
            <a:avLst/>
          </a:prstGeom>
        </p:spPr>
        <p:txBody>
          <a:bodyPr wrap="square">
            <a:spAutoFit/>
          </a:bodyPr>
          <a:lstStyle/>
          <a:p>
            <a:r>
              <a:rPr lang="en-US" dirty="0" smtClean="0">
                <a:solidFill>
                  <a:srgbClr val="002060"/>
                </a:solidFill>
              </a:rPr>
              <a:t>I</a:t>
            </a:r>
            <a:r>
              <a:rPr lang="en-US" baseline="-25000" dirty="0" smtClean="0">
                <a:solidFill>
                  <a:srgbClr val="002060"/>
                </a:solidFill>
              </a:rPr>
              <a:t>o</a:t>
            </a:r>
            <a:r>
              <a:rPr lang="en-US" dirty="0" smtClean="0">
                <a:solidFill>
                  <a:srgbClr val="002060"/>
                </a:solidFill>
              </a:rPr>
              <a:t> is the average output current and I</a:t>
            </a:r>
            <a:r>
              <a:rPr lang="en-US" baseline="-25000" dirty="0" smtClean="0">
                <a:solidFill>
                  <a:srgbClr val="002060"/>
                </a:solidFill>
              </a:rPr>
              <a:t>d</a:t>
            </a:r>
            <a:r>
              <a:rPr lang="en-US" dirty="0" smtClean="0">
                <a:solidFill>
                  <a:srgbClr val="002060"/>
                </a:solidFill>
              </a:rPr>
              <a:t> is the average input current </a:t>
            </a:r>
          </a:p>
          <a:p>
            <a:r>
              <a:rPr lang="en-US" dirty="0" smtClean="0">
                <a:solidFill>
                  <a:srgbClr val="002060"/>
                </a:solidFill>
              </a:rPr>
              <a:t>Hence in CCM step – up converter is equivalent to  a </a:t>
            </a:r>
            <a:r>
              <a:rPr lang="en-US" b="1" dirty="0" smtClean="0">
                <a:solidFill>
                  <a:srgbClr val="C00000"/>
                </a:solidFill>
              </a:rPr>
              <a:t>dc transformer (step up)  </a:t>
            </a:r>
            <a:endParaRPr lang="en-US" b="1" dirty="0">
              <a:solidFill>
                <a:srgbClr val="C00000"/>
              </a:solidFill>
            </a:endParaRPr>
          </a:p>
        </p:txBody>
      </p:sp>
      <p:sp>
        <p:nvSpPr>
          <p:cNvPr id="10" name="Slide Number Placeholder 9"/>
          <p:cNvSpPr>
            <a:spLocks noGrp="1"/>
          </p:cNvSpPr>
          <p:nvPr>
            <p:ph type="sldNum" sz="quarter" idx="12"/>
          </p:nvPr>
        </p:nvSpPr>
        <p:spPr/>
        <p:txBody>
          <a:bodyPr/>
          <a:lstStyle/>
          <a:p>
            <a:fld id="{6EF29C87-6E49-4223-99BC-2A0B27B106D1}" type="slidenum">
              <a:rPr lang="en-IN" smtClean="0"/>
              <a:pPr/>
              <a:t>36</a:t>
            </a:fld>
            <a:endParaRPr lang="en-IN"/>
          </a:p>
        </p:txBody>
      </p:sp>
      <p:sp>
        <p:nvSpPr>
          <p:cNvPr id="11" name="Footer Placeholder 10"/>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Closed Loop Control of Boost Converter</a:t>
            </a:r>
            <a:endParaRPr lang="en-IN" sz="3200"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37</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pic>
        <p:nvPicPr>
          <p:cNvPr id="188417" name="Picture 1"/>
          <p:cNvPicPr>
            <a:picLocks noChangeAspect="1" noChangeArrowheads="1"/>
          </p:cNvPicPr>
          <p:nvPr/>
        </p:nvPicPr>
        <p:blipFill>
          <a:blip r:embed="rId2"/>
          <a:srcRect/>
          <a:stretch>
            <a:fillRect/>
          </a:stretch>
        </p:blipFill>
        <p:spPr bwMode="auto">
          <a:xfrm>
            <a:off x="762000" y="1752600"/>
            <a:ext cx="7515225"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0178" name="Picture 2"/>
          <p:cNvPicPr>
            <a:picLocks noChangeAspect="1" noChangeArrowheads="1"/>
          </p:cNvPicPr>
          <p:nvPr/>
        </p:nvPicPr>
        <p:blipFill>
          <a:blip r:embed="rId2"/>
          <a:srcRect/>
          <a:stretch>
            <a:fillRect/>
          </a:stretch>
        </p:blipFill>
        <p:spPr bwMode="auto">
          <a:xfrm>
            <a:off x="0" y="0"/>
            <a:ext cx="15211425" cy="75533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EF29C87-6E49-4223-99BC-2A0B27B106D1}" type="slidenum">
              <a:rPr lang="en-IN" smtClean="0"/>
              <a:pPr/>
              <a:t>38</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BOOST converter</a:t>
            </a:r>
            <a:endParaRPr lang="en-IN" dirty="0"/>
          </a:p>
        </p:txBody>
      </p:sp>
      <mc:AlternateContent xmlns:mc="http://schemas.openxmlformats.org/markup-compatibility/2006">
        <mc:Choice xmlns:a14="http://schemas.microsoft.com/office/drawing/2010/main" xmlns="" Requires="a14">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closed loop, output voltage V</a:t>
                </a:r>
                <a:r>
                  <a:rPr lang="en-US" baseline="-25000" dirty="0" smtClean="0"/>
                  <a:t>o</a:t>
                </a:r>
                <a:r>
                  <a:rPr lang="en-US" dirty="0" smtClean="0"/>
                  <a:t> should be equal to reference voltage V</a:t>
                </a:r>
                <a:r>
                  <a:rPr lang="en-US" baseline="-25000" dirty="0" smtClean="0"/>
                  <a:t>ref</a:t>
                </a:r>
                <a:r>
                  <a:rPr lang="en-US" dirty="0" smtClean="0"/>
                  <a:t>,</a:t>
                </a:r>
              </a:p>
              <a:p>
                <a:r>
                  <a:rPr lang="en-US" dirty="0" smtClean="0"/>
                  <a:t>Hence equation can be rewritten as </a:t>
                </a:r>
                <a14:m>
                  <m:oMath xmlns:m="http://schemas.openxmlformats.org/officeDocument/2006/math">
                    <m:r>
                      <a:rPr lang="en-US" b="0" i="1" smtClean="0">
                        <a:latin typeface="Cambria Math"/>
                      </a:rPr>
                      <m:t>𝑉</m:t>
                    </m:r>
                    <m:r>
                      <a:rPr lang="en-US" b="0" i="1" baseline="-25000" smtClean="0">
                        <a:latin typeface="Cambria Math"/>
                      </a:rPr>
                      <m:t>𝑜</m:t>
                    </m:r>
                    <m:r>
                      <a:rPr lang="en-US" b="0" i="1" smtClean="0">
                        <a:latin typeface="Cambria Math"/>
                      </a:rPr>
                      <m:t>=</m:t>
                    </m:r>
                    <m:r>
                      <a:rPr lang="en-US" b="0" i="1" smtClean="0">
                        <a:latin typeface="Cambria Math"/>
                      </a:rPr>
                      <m:t>𝑉𝑟𝑒𝑓</m:t>
                    </m:r>
                    <m:r>
                      <a:rPr lang="en-US" b="0" i="1" smtClean="0">
                        <a:latin typeface="Cambria Math"/>
                      </a:rPr>
                      <m:t>=</m:t>
                    </m:r>
                    <m:f>
                      <m:fPr>
                        <m:ctrlPr>
                          <a:rPr lang="en-US" b="0" i="1" smtClean="0">
                            <a:latin typeface="Cambria Math"/>
                          </a:rPr>
                        </m:ctrlPr>
                      </m:fPr>
                      <m:num>
                        <m:r>
                          <a:rPr lang="en-US" b="0" i="1" smtClean="0">
                            <a:latin typeface="Cambria Math"/>
                          </a:rPr>
                          <m:t>𝑉</m:t>
                        </m:r>
                        <m:r>
                          <a:rPr lang="en-US" b="0" i="1" baseline="-25000" smtClean="0">
                            <a:latin typeface="Cambria Math"/>
                          </a:rPr>
                          <m:t>𝑑</m:t>
                        </m:r>
                      </m:num>
                      <m:den>
                        <m:r>
                          <a:rPr lang="en-US" b="0" i="1" smtClean="0">
                            <a:latin typeface="Cambria Math"/>
                          </a:rPr>
                          <m:t>1−</m:t>
                        </m:r>
                        <m:r>
                          <a:rPr lang="en-US" b="0" i="1" smtClean="0">
                            <a:latin typeface="Cambria Math"/>
                          </a:rPr>
                          <m:t>𝐷</m:t>
                        </m:r>
                      </m:den>
                    </m:f>
                  </m:oMath>
                </a14:m>
                <a:endParaRPr lang="en-US" dirty="0" smtClean="0"/>
              </a:p>
              <a:p>
                <a:endParaRPr lang="en-US" dirty="0" smtClean="0"/>
              </a:p>
              <a:p>
                <a:endParaRPr lang="en-IN"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593"/>
                </a:stretch>
              </a:blipFill>
            </p:spPr>
            <p:txBody>
              <a:bodyPr/>
              <a:lstStyle/>
              <a:p>
                <a:r>
                  <a:rPr lang="en-IN">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xmlns="" val="1189526126"/>
              </p:ext>
            </p:extLst>
          </p:nvPr>
        </p:nvGraphicFramePr>
        <p:xfrm>
          <a:off x="4535488" y="2048636"/>
          <a:ext cx="4608512" cy="2057400"/>
        </p:xfrm>
        <a:graphic>
          <a:graphicData uri="http://schemas.openxmlformats.org/presentationml/2006/ole">
            <p:oleObj spid="_x0000_s13322" name="Equation" r:id="rId4" imgW="1841500" imgH="914400" progId="Equation.DSMT4">
              <p:embed/>
            </p:oleObj>
          </a:graphicData>
        </a:graphic>
      </p:graphicFrame>
      <mc:AlternateContent xmlns:mc="http://schemas.openxmlformats.org/markup-compatibility/2006">
        <mc:Choice xmlns:a14="http://schemas.microsoft.com/office/drawing/2010/main" xmlns="" Requires="a14">
          <p:sp>
            <p:nvSpPr>
              <p:cNvPr id="9" name="Rectangle 8"/>
              <p:cNvSpPr/>
              <p:nvPr/>
            </p:nvSpPr>
            <p:spPr>
              <a:xfrm>
                <a:off x="563829" y="5937356"/>
                <a:ext cx="2705869" cy="400110"/>
              </a:xfrm>
              <a:prstGeom prst="rect">
                <a:avLst/>
              </a:prstGeom>
            </p:spPr>
            <p:txBody>
              <a:bodyPr wrap="none">
                <a:spAutoFit/>
              </a:bodyPr>
              <a:lstStyle/>
              <a:p>
                <a14:m>
                  <m:oMath xmlns:m="http://schemas.openxmlformats.org/officeDocument/2006/math">
                    <m:r>
                      <a:rPr lang="en-US" sz="2000" i="1" smtClean="0">
                        <a:latin typeface="Cambria Math"/>
                      </a:rPr>
                      <m:t>𝑉</m:t>
                    </m:r>
                    <m:r>
                      <a:rPr lang="en-US" sz="2000" b="0" i="1" baseline="-25000" smtClean="0">
                        <a:latin typeface="Cambria Math"/>
                      </a:rPr>
                      <m:t>𝑟𝑒𝑓</m:t>
                    </m:r>
                    <m:r>
                      <a:rPr lang="en-US" sz="2000" i="1">
                        <a:latin typeface="Cambria Math"/>
                      </a:rPr>
                      <m:t>−</m:t>
                    </m:r>
                    <m:r>
                      <a:rPr lang="en-US" sz="2000" i="1">
                        <a:latin typeface="Cambria Math"/>
                      </a:rPr>
                      <m:t>𝑉𝑑</m:t>
                    </m:r>
                    <m:r>
                      <a:rPr lang="en-US" sz="2000" i="1">
                        <a:latin typeface="Cambria Math"/>
                      </a:rPr>
                      <m:t>=</m:t>
                    </m:r>
                    <m:r>
                      <a:rPr lang="en-US" sz="2000" i="1">
                        <a:latin typeface="Cambria Math"/>
                      </a:rPr>
                      <m:t>𝑉𝑟𝑒𝑓</m:t>
                    </m:r>
                    <m:r>
                      <a:rPr lang="en-US" sz="2000" i="1">
                        <a:latin typeface="Cambria Math"/>
                      </a:rPr>
                      <m:t>.</m:t>
                    </m:r>
                    <m:r>
                      <a:rPr lang="en-US" sz="2000" i="1">
                        <a:latin typeface="Cambria Math"/>
                      </a:rPr>
                      <m:t>𝐷</m:t>
                    </m:r>
                  </m:oMath>
                </a14:m>
                <a:r>
                  <a:rPr lang="en-IN" sz="2000" dirty="0"/>
                  <a:t/>
                </a:r>
              </a:p>
            </p:txBody>
          </p:sp>
        </mc:Choice>
        <mc:Fallback>
          <p:sp>
            <p:nvSpPr>
              <p:cNvPr id="9" name="Rectangle 8"/>
              <p:cNvSpPr>
                <a:spLocks noRot="1" noChangeAspect="1" noMove="1" noResize="1" noEditPoints="1" noAdjustHandles="1" noChangeArrowheads="1" noChangeShapeType="1" noTextEdit="1"/>
              </p:cNvSpPr>
              <p:nvPr/>
            </p:nvSpPr>
            <p:spPr>
              <a:xfrm>
                <a:off x="563829" y="5937356"/>
                <a:ext cx="2705869" cy="400110"/>
              </a:xfrm>
              <a:prstGeom prst="rect">
                <a:avLst/>
              </a:prstGeom>
              <a:blipFill rotWithShape="1">
                <a:blip r:embed="rId5"/>
                <a:stretch>
                  <a:fillRect b="-1666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3847158" y="5684817"/>
                <a:ext cx="2781980" cy="927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𝑉</m:t>
                      </m:r>
                      <m:r>
                        <a:rPr lang="en-US" b="0" i="1" baseline="-25000" smtClean="0">
                          <a:latin typeface="Cambria Math"/>
                        </a:rPr>
                        <m:t>𝑟𝑒𝑓</m:t>
                      </m:r>
                      <m:r>
                        <a:rPr lang="en-US" i="1" smtClean="0">
                          <a:latin typeface="Cambria Math"/>
                        </a:rPr>
                        <m:t>−</m:t>
                      </m:r>
                      <m:r>
                        <a:rPr lang="en-US" i="1" smtClean="0">
                          <a:latin typeface="Cambria Math"/>
                        </a:rPr>
                        <m:t>𝑉𝑑</m:t>
                      </m:r>
                      <m:r>
                        <a:rPr lang="en-US" i="1">
                          <a:latin typeface="Cambria Math"/>
                        </a:rPr>
                        <m:t>=</m:t>
                      </m:r>
                      <m:f>
                        <m:fPr>
                          <m:ctrlPr>
                            <a:rPr lang="en-IN" i="1">
                              <a:latin typeface="Cambria Math"/>
                            </a:rPr>
                          </m:ctrlPr>
                        </m:fPr>
                        <m:num>
                          <m:r>
                            <a:rPr lang="en-US" i="1">
                              <a:latin typeface="Cambria Math"/>
                            </a:rPr>
                            <m:t>1</m:t>
                          </m:r>
                        </m:num>
                        <m:den>
                          <m:sSub>
                            <m:sSubPr>
                              <m:ctrlPr>
                                <a:rPr lang="en-IN" i="1">
                                  <a:latin typeface="Cambria Math"/>
                                </a:rPr>
                              </m:ctrlPr>
                            </m:sSubPr>
                            <m:e>
                              <m:r>
                                <a:rPr lang="en-US" i="1">
                                  <a:latin typeface="Cambria Math"/>
                                </a:rPr>
                                <m:t>𝑇</m:t>
                              </m:r>
                            </m:e>
                            <m:sub>
                              <m:r>
                                <a:rPr lang="en-US" i="1">
                                  <a:latin typeface="Cambria Math"/>
                                </a:rPr>
                                <m:t>𝑆</m:t>
                              </m:r>
                            </m:sub>
                          </m:sSub>
                        </m:den>
                      </m:f>
                      <m:nary>
                        <m:naryPr>
                          <m:limLoc m:val="undOvr"/>
                          <m:ctrlPr>
                            <a:rPr lang="en-IN" i="1">
                              <a:latin typeface="Cambria Math"/>
                            </a:rPr>
                          </m:ctrlPr>
                        </m:naryPr>
                        <m:sub>
                          <m:r>
                            <a:rPr lang="en-US" i="1">
                              <a:latin typeface="Cambria Math"/>
                            </a:rPr>
                            <m:t>0</m:t>
                          </m:r>
                        </m:sub>
                        <m:sup>
                          <m:sSub>
                            <m:sSubPr>
                              <m:ctrlPr>
                                <a:rPr lang="en-IN" i="1">
                                  <a:latin typeface="Cambria Math"/>
                                </a:rPr>
                              </m:ctrlPr>
                            </m:sSubPr>
                            <m:e>
                              <m:r>
                                <a:rPr lang="en-US" i="1">
                                  <a:latin typeface="Cambria Math"/>
                                </a:rPr>
                                <m:t>𝑇</m:t>
                              </m:r>
                            </m:e>
                            <m:sub>
                              <m:r>
                                <a:rPr lang="en-US" i="1">
                                  <a:latin typeface="Cambria Math"/>
                                </a:rPr>
                                <m:t>𝑂𝑁</m:t>
                              </m:r>
                            </m:sub>
                          </m:sSub>
                        </m:sup>
                        <m:e>
                          <m:r>
                            <a:rPr lang="en-US" i="1">
                              <a:latin typeface="Cambria Math"/>
                            </a:rPr>
                            <m:t>𝑉</m:t>
                          </m:r>
                          <m:r>
                            <a:rPr lang="en-US" b="0" i="1" baseline="-25000" smtClean="0">
                              <a:latin typeface="Cambria Math"/>
                            </a:rPr>
                            <m:t>𝑟𝑒𝑓</m:t>
                          </m:r>
                          <m:r>
                            <a:rPr lang="en-US" i="1">
                              <a:latin typeface="Cambria Math"/>
                            </a:rPr>
                            <m:t>.</m:t>
                          </m:r>
                          <m:r>
                            <a:rPr lang="en-US" i="1">
                              <a:latin typeface="Cambria Math"/>
                            </a:rPr>
                            <m:t>𝑑𝑡</m:t>
                          </m:r>
                        </m:e>
                      </m:nary>
                    </m:oMath>
                  </m:oMathPara>
                </a14:m>
                <a:endParaRPr lang="en-IN" dirty="0"/>
              </a:p>
            </p:txBody>
          </p:sp>
        </mc:Choice>
        <mc:Fallback>
          <p:sp>
            <p:nvSpPr>
              <p:cNvPr id="10" name="Rectangle 9"/>
              <p:cNvSpPr>
                <a:spLocks noRot="1" noChangeAspect="1" noMove="1" noResize="1" noEditPoints="1" noAdjustHandles="1" noChangeArrowheads="1" noChangeShapeType="1" noTextEdit="1"/>
              </p:cNvSpPr>
              <p:nvPr/>
            </p:nvSpPr>
            <p:spPr>
              <a:xfrm>
                <a:off x="3847158" y="5684817"/>
                <a:ext cx="2781980" cy="927242"/>
              </a:xfrm>
              <a:prstGeom prst="rect">
                <a:avLst/>
              </a:prstGeom>
              <a:blipFill rotWithShape="1">
                <a:blip r:embed="rId6"/>
                <a:stretch>
                  <a:fillRect/>
                </a:stretch>
              </a:blipFill>
            </p:spPr>
            <p:txBody>
              <a:bodyPr/>
              <a:lstStyle/>
              <a:p>
                <a:r>
                  <a:rPr lang="en-IN">
                    <a:noFill/>
                  </a:rPr>
                  <a:t> </a:t>
                </a:r>
              </a:p>
            </p:txBody>
          </p:sp>
        </mc:Fallback>
      </mc:AlternateContent>
      <p:sp>
        <p:nvSpPr>
          <p:cNvPr id="11" name="Right Arrow 10"/>
          <p:cNvSpPr/>
          <p:nvPr/>
        </p:nvSpPr>
        <p:spPr>
          <a:xfrm>
            <a:off x="3233511" y="6048411"/>
            <a:ext cx="432048"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3"/>
          <p:cNvPicPr>
            <a:picLocks noChangeAspect="1" noChangeArrowheads="1"/>
          </p:cNvPicPr>
          <p:nvPr/>
        </p:nvPicPr>
        <p:blipFill>
          <a:blip r:embed="rId7"/>
          <a:srcRect/>
          <a:stretch>
            <a:fillRect/>
          </a:stretch>
        </p:blipFill>
        <p:spPr bwMode="auto">
          <a:xfrm>
            <a:off x="5791199" y="685800"/>
            <a:ext cx="2996293" cy="1371600"/>
          </a:xfrm>
          <a:prstGeom prst="rect">
            <a:avLst/>
          </a:prstGeom>
          <a:noFill/>
          <a:ln w="9525">
            <a:noFill/>
            <a:miter lim="800000"/>
            <a:headEnd/>
            <a:tailEnd/>
          </a:ln>
          <a:effectLst/>
        </p:spPr>
      </p:pic>
      <p:pic>
        <p:nvPicPr>
          <p:cNvPr id="13323" name="Picture 11"/>
          <p:cNvPicPr>
            <a:picLocks noChangeAspect="1" noChangeArrowheads="1"/>
          </p:cNvPicPr>
          <p:nvPr/>
        </p:nvPicPr>
        <p:blipFill>
          <a:blip r:embed="rId8"/>
          <a:srcRect/>
          <a:stretch>
            <a:fillRect/>
          </a:stretch>
        </p:blipFill>
        <p:spPr bwMode="auto">
          <a:xfrm>
            <a:off x="152400" y="1524000"/>
            <a:ext cx="4067175" cy="264795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fld id="{6EF29C87-6E49-4223-99BC-2A0B27B106D1}" type="slidenum">
              <a:rPr lang="en-IN" smtClean="0"/>
              <a:pPr/>
              <a:t>39</a:t>
            </a:fld>
            <a:endParaRPr lang="en-IN"/>
          </a:p>
        </p:txBody>
      </p:sp>
      <p:sp>
        <p:nvSpPr>
          <p:cNvPr id="16" name="Footer Placeholder 15"/>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404444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rPr>
              <a:t>DC-DC conversion techniques –an introduction</a:t>
            </a:r>
            <a:endParaRPr lang="en-IN" sz="3200" dirty="0">
              <a:solidFill>
                <a:srgbClr val="C00000"/>
              </a:solidFill>
            </a:endParaRPr>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34145" name="Object 1"/>
          <p:cNvGraphicFramePr>
            <a:graphicFrameLocks noChangeAspect="1"/>
          </p:cNvGraphicFramePr>
          <p:nvPr/>
        </p:nvGraphicFramePr>
        <p:xfrm>
          <a:off x="0" y="1571612"/>
          <a:ext cx="3009900" cy="1047750"/>
        </p:xfrm>
        <a:graphic>
          <a:graphicData uri="http://schemas.openxmlformats.org/presentationml/2006/ole">
            <p:oleObj spid="_x0000_s144386" name="SmartDraw" r:id="rId3" imgW="3005328" imgH="1051560" progId="">
              <p:embed/>
            </p:oleObj>
          </a:graphicData>
        </a:graphic>
      </p:graphicFrame>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34147" name="Object 3"/>
          <p:cNvGraphicFramePr>
            <a:graphicFrameLocks noChangeAspect="1"/>
          </p:cNvGraphicFramePr>
          <p:nvPr/>
        </p:nvGraphicFramePr>
        <p:xfrm>
          <a:off x="3200400" y="1500174"/>
          <a:ext cx="5943600" cy="1466850"/>
        </p:xfrm>
        <a:graphic>
          <a:graphicData uri="http://schemas.openxmlformats.org/presentationml/2006/ole">
            <p:oleObj spid="_x0000_s144387" name="SmartDraw" r:id="rId4" imgW="6402324" imgH="1581912" progId="">
              <p:embed/>
            </p:oleObj>
          </a:graphicData>
        </a:graphic>
      </p:graphicFrame>
      <p:sp>
        <p:nvSpPr>
          <p:cNvPr id="1341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34150" name="Object 6"/>
          <p:cNvGraphicFramePr>
            <a:graphicFrameLocks noChangeAspect="1"/>
          </p:cNvGraphicFramePr>
          <p:nvPr/>
        </p:nvGraphicFramePr>
        <p:xfrm>
          <a:off x="1447800" y="4648200"/>
          <a:ext cx="3619500" cy="1076325"/>
        </p:xfrm>
        <a:graphic>
          <a:graphicData uri="http://schemas.openxmlformats.org/presentationml/2006/ole">
            <p:oleObj spid="_x0000_s144388" name="SmartDraw" r:id="rId5" imgW="3621024" imgH="1078992" progId="">
              <p:embed/>
            </p:oleObj>
          </a:graphicData>
        </a:graphic>
      </p:graphicFrame>
      <p:sp>
        <p:nvSpPr>
          <p:cNvPr id="12" name="Slide Number Placeholder 11"/>
          <p:cNvSpPr>
            <a:spLocks noGrp="1"/>
          </p:cNvSpPr>
          <p:nvPr>
            <p:ph type="sldNum" sz="quarter" idx="12"/>
          </p:nvPr>
        </p:nvSpPr>
        <p:spPr/>
        <p:txBody>
          <a:bodyPr/>
          <a:lstStyle/>
          <a:p>
            <a:fld id="{6EF29C87-6E49-4223-99BC-2A0B27B106D1}" type="slidenum">
              <a:rPr lang="en-IN" smtClean="0"/>
              <a:pPr/>
              <a:t>4</a:t>
            </a:fld>
            <a:endParaRPr lang="en-IN"/>
          </a:p>
        </p:txBody>
      </p:sp>
      <p:sp>
        <p:nvSpPr>
          <p:cNvPr id="13" name="Footer Placeholder 12"/>
          <p:cNvSpPr>
            <a:spLocks noGrp="1"/>
          </p:cNvSpPr>
          <p:nvPr>
            <p:ph type="ftr" sz="quarter" idx="11"/>
          </p:nvPr>
        </p:nvSpPr>
        <p:spPr/>
        <p:txBody>
          <a:bodyPr/>
          <a:lstStyle/>
          <a:p>
            <a:r>
              <a:rPr lang="en-IN" smtClean="0"/>
              <a:t>Dept. of EEE, GEC, Thrissur</a:t>
            </a:r>
            <a:endParaRPr lang="en-IN"/>
          </a:p>
        </p:txBody>
      </p:sp>
      <p:pic>
        <p:nvPicPr>
          <p:cNvPr id="144389" name="Picture 5"/>
          <p:cNvPicPr>
            <a:picLocks noChangeAspect="1" noChangeArrowheads="1"/>
          </p:cNvPicPr>
          <p:nvPr/>
        </p:nvPicPr>
        <p:blipFill>
          <a:blip r:embed="rId6"/>
          <a:srcRect/>
          <a:stretch>
            <a:fillRect/>
          </a:stretch>
        </p:blipFill>
        <p:spPr bwMode="auto">
          <a:xfrm>
            <a:off x="1295400" y="2819400"/>
            <a:ext cx="5857875" cy="1666875"/>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7"/>
          <a:srcRect/>
          <a:stretch>
            <a:fillRect/>
          </a:stretch>
        </p:blipFill>
        <p:spPr bwMode="auto">
          <a:xfrm>
            <a:off x="5105400" y="4648200"/>
            <a:ext cx="2886075" cy="14954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Simulation of Boost converter using OCC</a:t>
            </a:r>
            <a:endParaRPr lang="en-IN"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0" y="1412777"/>
            <a:ext cx="8229600" cy="5445223"/>
          </a:xfrm>
          <a:prstGeom prst="rect">
            <a:avLst/>
          </a:prstGeom>
          <a:noFill/>
          <a:ln>
            <a:noFill/>
          </a:ln>
        </p:spPr>
      </p:pic>
      <p:sp>
        <p:nvSpPr>
          <p:cNvPr id="9" name="Slide Number Placeholder 8"/>
          <p:cNvSpPr>
            <a:spLocks noGrp="1"/>
          </p:cNvSpPr>
          <p:nvPr>
            <p:ph type="sldNum" sz="quarter" idx="12"/>
          </p:nvPr>
        </p:nvSpPr>
        <p:spPr/>
        <p:txBody>
          <a:bodyPr/>
          <a:lstStyle/>
          <a:p>
            <a:fld id="{6EF29C87-6E49-4223-99BC-2A0B27B106D1}" type="slidenum">
              <a:rPr lang="en-IN" smtClean="0"/>
              <a:pPr/>
              <a:t>40</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graphicFrame>
        <p:nvGraphicFramePr>
          <p:cNvPr id="191489" name="Object 1"/>
          <p:cNvGraphicFramePr>
            <a:graphicFrameLocks noChangeAspect="1"/>
          </p:cNvGraphicFramePr>
          <p:nvPr/>
        </p:nvGraphicFramePr>
        <p:xfrm>
          <a:off x="6460671" y="4343400"/>
          <a:ext cx="2683329" cy="1295400"/>
        </p:xfrm>
        <a:graphic>
          <a:graphicData uri="http://schemas.openxmlformats.org/presentationml/2006/ole">
            <p:oleObj spid="_x0000_s191489" name="Equation" r:id="rId4" imgW="1841400" imgH="888840" progId="Equation.DSMT4">
              <p:embed/>
            </p:oleObj>
          </a:graphicData>
        </a:graphic>
      </p:graphicFrame>
    </p:spTree>
    <p:extLst>
      <p:ext uri="{BB962C8B-B14F-4D97-AF65-F5344CB8AC3E}">
        <p14:creationId xmlns:p14="http://schemas.microsoft.com/office/powerpoint/2010/main" xmlns="" val="224999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9" y="90488"/>
            <a:ext cx="8229600" cy="962248"/>
          </a:xfrm>
        </p:spPr>
        <p:txBody>
          <a:bodyPr>
            <a:noAutofit/>
          </a:bodyPr>
          <a:lstStyle/>
          <a:p>
            <a:r>
              <a:rPr lang="en-US" sz="3200" dirty="0" smtClean="0"/>
              <a:t>Performance comparison between OCC and PI during </a:t>
            </a:r>
            <a:r>
              <a:rPr lang="en-US" sz="3200" dirty="0" smtClean="0">
                <a:solidFill>
                  <a:srgbClr val="00B0F0"/>
                </a:solidFill>
              </a:rPr>
              <a:t>input voltage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(a)Input voltage perturbation (b)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8" name="Text Box 23"/>
          <p:cNvSpPr txBox="1"/>
          <p:nvPr/>
        </p:nvSpPr>
        <p:spPr>
          <a:xfrm>
            <a:off x="510540" y="7553960"/>
            <a:ext cx="230505" cy="26225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a:effectLst/>
                <a:latin typeface="Times New Roman"/>
                <a:ea typeface="SimSun"/>
              </a:rPr>
              <a:t>c</a:t>
            </a:r>
            <a:endParaRPr lang="en-IN" sz="100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pic>
        <p:nvPicPr>
          <p:cNvPr id="15" name="Picture 14"/>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1196753"/>
            <a:ext cx="6984776" cy="4680520"/>
          </a:xfrm>
          <a:prstGeom prst="rect">
            <a:avLst/>
          </a:prstGeom>
          <a:noFill/>
          <a:ln>
            <a:noFill/>
          </a:ln>
        </p:spPr>
      </p:pic>
      <p:sp>
        <p:nvSpPr>
          <p:cNvPr id="17" name="Slide Number Placeholder 16"/>
          <p:cNvSpPr>
            <a:spLocks noGrp="1"/>
          </p:cNvSpPr>
          <p:nvPr>
            <p:ph type="sldNum" sz="quarter" idx="12"/>
          </p:nvPr>
        </p:nvSpPr>
        <p:spPr/>
        <p:txBody>
          <a:bodyPr/>
          <a:lstStyle/>
          <a:p>
            <a:fld id="{6EF29C87-6E49-4223-99BC-2A0B27B106D1}" type="slidenum">
              <a:rPr lang="en-IN" smtClean="0"/>
              <a:pPr/>
              <a:t>41</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1369887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9" y="90488"/>
            <a:ext cx="8229600" cy="962248"/>
          </a:xfrm>
        </p:spPr>
        <p:txBody>
          <a:bodyPr>
            <a:noAutofit/>
          </a:bodyPr>
          <a:lstStyle/>
          <a:p>
            <a:r>
              <a:rPr lang="en-US" sz="3200" dirty="0" smtClean="0"/>
              <a:t>Performance comparison between OCC and PI during </a:t>
            </a:r>
            <a:r>
              <a:rPr lang="en-US" sz="3200" dirty="0" smtClean="0">
                <a:solidFill>
                  <a:srgbClr val="00B0F0"/>
                </a:solidFill>
              </a:rPr>
              <a:t>output voltage reference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t>
            </a:r>
            <a:r>
              <a:rPr lang="en-IN" sz="2400" dirty="0" smtClean="0"/>
              <a:t>a)output reference perturbation </a:t>
            </a:r>
            <a:r>
              <a:rPr lang="en-IN" sz="2400" dirty="0"/>
              <a:t>(b)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8" name="Text Box 23"/>
          <p:cNvSpPr txBox="1"/>
          <p:nvPr/>
        </p:nvSpPr>
        <p:spPr>
          <a:xfrm>
            <a:off x="510540" y="7553960"/>
            <a:ext cx="230505" cy="26225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a:effectLst/>
                <a:latin typeface="Times New Roman"/>
                <a:ea typeface="SimSun"/>
              </a:rPr>
              <a:t>c</a:t>
            </a:r>
            <a:endParaRPr lang="en-IN" sz="100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pic>
        <p:nvPicPr>
          <p:cNvPr id="15" name="Picture 14"/>
          <p:cNvPicPr/>
          <p:nvPr/>
        </p:nvPicPr>
        <p:blipFill>
          <a:blip r:embed="rId2">
            <a:extLst>
              <a:ext uri="{28A0092B-C50C-407E-A947-70E740481C1C}">
                <a14:useLocalDpi xmlns:a14="http://schemas.microsoft.com/office/drawing/2010/main" xmlns="" val="0"/>
              </a:ext>
            </a:extLst>
          </a:blip>
          <a:srcRect/>
          <a:stretch>
            <a:fillRect/>
          </a:stretch>
        </p:blipFill>
        <p:spPr bwMode="auto">
          <a:xfrm>
            <a:off x="1237772" y="1340768"/>
            <a:ext cx="7222659" cy="4536503"/>
          </a:xfrm>
          <a:prstGeom prst="rect">
            <a:avLst/>
          </a:prstGeom>
          <a:noFill/>
          <a:ln>
            <a:noFill/>
          </a:ln>
        </p:spPr>
      </p:pic>
      <p:sp>
        <p:nvSpPr>
          <p:cNvPr id="17" name="Slide Number Placeholder 16"/>
          <p:cNvSpPr>
            <a:spLocks noGrp="1"/>
          </p:cNvSpPr>
          <p:nvPr>
            <p:ph type="sldNum" sz="quarter" idx="12"/>
          </p:nvPr>
        </p:nvSpPr>
        <p:spPr/>
        <p:txBody>
          <a:bodyPr/>
          <a:lstStyle/>
          <a:p>
            <a:fld id="{6EF29C87-6E49-4223-99BC-2A0B27B106D1}" type="slidenum">
              <a:rPr lang="en-IN" smtClean="0"/>
              <a:pPr/>
              <a:t>42</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1369887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algn="ctr" eaLnBrk="1" hangingPunct="1"/>
            <a:r>
              <a:rPr lang="en-US" sz="3200" dirty="0" smtClean="0"/>
              <a:t>BUCK-BOOST Converter</a:t>
            </a:r>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IN" dirty="0"/>
          </a:p>
        </p:txBody>
      </p:sp>
      <p:sp>
        <p:nvSpPr>
          <p:cNvPr id="14341" name="Rectangle 6"/>
          <p:cNvSpPr>
            <a:spLocks noChangeArrowheads="1"/>
          </p:cNvSpPr>
          <p:nvPr/>
        </p:nvSpPr>
        <p:spPr bwMode="auto">
          <a:xfrm>
            <a:off x="0" y="2600325"/>
            <a:ext cx="9144000" cy="0"/>
          </a:xfrm>
          <a:prstGeom prst="rect">
            <a:avLst/>
          </a:prstGeom>
          <a:noFill/>
          <a:ln w="9525">
            <a:noFill/>
            <a:miter lim="800000"/>
            <a:headEnd/>
            <a:tailEnd/>
          </a:ln>
        </p:spPr>
        <p:txBody>
          <a:bodyPr wrap="none" anchor="ctr">
            <a:spAutoFit/>
          </a:bodyPr>
          <a:lstStyle/>
          <a:p>
            <a:endParaRPr lang="en-IN"/>
          </a:p>
        </p:txBody>
      </p:sp>
      <mc:AlternateContent xmlns:mc="http://schemas.openxmlformats.org/markup-compatibility/2006">
        <mc:Choice xmlns:a14="http://schemas.microsoft.com/office/drawing/2010/main" xmlns="" Requires="a14">
          <p:sp>
            <p:nvSpPr>
              <p:cNvPr id="9" name="Rectangle 8"/>
              <p:cNvSpPr/>
              <p:nvPr/>
            </p:nvSpPr>
            <p:spPr>
              <a:xfrm>
                <a:off x="914311" y="6093296"/>
                <a:ext cx="2422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𝑉</m:t>
                      </m:r>
                      <m:r>
                        <a:rPr lang="en-US" b="0" i="1" smtClean="0">
                          <a:latin typeface="Cambria Math"/>
                        </a:rPr>
                        <m:t>𝑟𝑒𝑓</m:t>
                      </m:r>
                      <m:r>
                        <a:rPr lang="en-US" i="1">
                          <a:latin typeface="Cambria Math"/>
                        </a:rPr>
                        <m:t>(1−</m:t>
                      </m:r>
                      <m:r>
                        <a:rPr lang="en-US" i="1">
                          <a:latin typeface="Cambria Math"/>
                        </a:rPr>
                        <m:t>𝐷</m:t>
                      </m:r>
                      <m:r>
                        <a:rPr lang="en-US" i="1">
                          <a:latin typeface="Cambria Math"/>
                        </a:rPr>
                        <m:t>)=</m:t>
                      </m:r>
                      <m:r>
                        <a:rPr lang="en-US" i="1">
                          <a:latin typeface="Cambria Math"/>
                        </a:rPr>
                        <m:t>𝑉𝑖𝑛</m:t>
                      </m:r>
                      <m:r>
                        <a:rPr lang="en-US" i="1">
                          <a:latin typeface="Cambria Math"/>
                        </a:rPr>
                        <m:t>.</m:t>
                      </m:r>
                      <m:r>
                        <a:rPr lang="en-US" i="1">
                          <a:latin typeface="Cambria Math"/>
                        </a:rPr>
                        <m:t>𝐷</m:t>
                      </m:r>
                    </m:oMath>
                  </m:oMathPara>
                </a14:m>
                <a:endParaRPr lang="en-IN" dirty="0"/>
              </a:p>
            </p:txBody>
          </p:sp>
        </mc:Choice>
        <mc:Fallback>
          <p:sp>
            <p:nvSpPr>
              <p:cNvPr id="9" name="Rectangle 8"/>
              <p:cNvSpPr>
                <a:spLocks noRot="1" noChangeAspect="1" noMove="1" noResize="1" noEditPoints="1" noAdjustHandles="1" noChangeArrowheads="1" noChangeShapeType="1" noTextEdit="1"/>
              </p:cNvSpPr>
              <p:nvPr/>
            </p:nvSpPr>
            <p:spPr>
              <a:xfrm>
                <a:off x="914311" y="6093296"/>
                <a:ext cx="2422586" cy="369332"/>
              </a:xfrm>
              <a:prstGeom prst="rect">
                <a:avLst/>
              </a:prstGeom>
              <a:blipFill rotWithShape="1">
                <a:blip r:embed="rId3"/>
                <a:stretch>
                  <a:fillRect b="-150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4427984" y="6013498"/>
                <a:ext cx="3099823" cy="523926"/>
              </a:xfrm>
              <a:prstGeom prst="rect">
                <a:avLst/>
              </a:prstGeom>
            </p:spPr>
            <p:txBody>
              <a:bodyPr wrap="none">
                <a:spAutoFit/>
              </a:bodyPr>
              <a:lstStyle/>
              <a:p>
                <a:r>
                  <a:rPr lang="en-IN" dirty="0" smtClean="0"/>
                  <a:t/>
                </a:r>
                <a14:m>
                  <m:oMath xmlns:m="http://schemas.openxmlformats.org/officeDocument/2006/math">
                    <m:r>
                      <a:rPr lang="en-US" i="1">
                        <a:latin typeface="Cambria Math"/>
                      </a:rPr>
                      <m:t>𝑉</m:t>
                    </m:r>
                    <m:r>
                      <a:rPr lang="en-US" b="0" i="1" baseline="-25000" smtClean="0">
                        <a:latin typeface="Cambria Math"/>
                      </a:rPr>
                      <m:t>𝑟𝑒𝑓</m:t>
                    </m:r>
                    <m:r>
                      <a:rPr lang="en-US" i="1">
                        <a:latin typeface="Cambria Math"/>
                      </a:rPr>
                      <m:t>=</m:t>
                    </m:r>
                    <m:f>
                      <m:fPr>
                        <m:ctrlPr>
                          <a:rPr lang="en-IN" i="1">
                            <a:latin typeface="Cambria Math"/>
                          </a:rPr>
                        </m:ctrlPr>
                      </m:fPr>
                      <m:num>
                        <m:r>
                          <a:rPr lang="en-US" i="1">
                            <a:latin typeface="Cambria Math"/>
                          </a:rPr>
                          <m:t>1</m:t>
                        </m:r>
                      </m:num>
                      <m:den>
                        <m:sSub>
                          <m:sSubPr>
                            <m:ctrlPr>
                              <a:rPr lang="en-IN" i="1">
                                <a:latin typeface="Cambria Math"/>
                              </a:rPr>
                            </m:ctrlPr>
                          </m:sSubPr>
                          <m:e>
                            <m:r>
                              <a:rPr lang="en-US" i="1">
                                <a:latin typeface="Cambria Math"/>
                              </a:rPr>
                              <m:t>𝑇</m:t>
                            </m:r>
                          </m:e>
                          <m:sub>
                            <m:r>
                              <a:rPr lang="en-US" i="1">
                                <a:latin typeface="Cambria Math"/>
                              </a:rPr>
                              <m:t>𝑆</m:t>
                            </m:r>
                          </m:sub>
                        </m:sSub>
                      </m:den>
                    </m:f>
                    <m:nary>
                      <m:naryPr>
                        <m:limLoc m:val="undOvr"/>
                        <m:ctrlPr>
                          <a:rPr lang="en-IN" i="1">
                            <a:latin typeface="Cambria Math"/>
                          </a:rPr>
                        </m:ctrlPr>
                      </m:naryPr>
                      <m:sub>
                        <m:r>
                          <a:rPr lang="en-US" i="1">
                            <a:latin typeface="Cambria Math"/>
                          </a:rPr>
                          <m:t>0</m:t>
                        </m:r>
                      </m:sub>
                      <m:sup>
                        <m:sSub>
                          <m:sSubPr>
                            <m:ctrlPr>
                              <a:rPr lang="en-IN" i="1">
                                <a:latin typeface="Cambria Math"/>
                              </a:rPr>
                            </m:ctrlPr>
                          </m:sSubPr>
                          <m:e>
                            <m:r>
                              <a:rPr lang="en-US" i="1">
                                <a:latin typeface="Cambria Math"/>
                              </a:rPr>
                              <m:t>𝑇</m:t>
                            </m:r>
                          </m:e>
                          <m:sub>
                            <m:r>
                              <a:rPr lang="en-US" i="1">
                                <a:latin typeface="Cambria Math"/>
                              </a:rPr>
                              <m:t>𝑂𝑁</m:t>
                            </m:r>
                          </m:sub>
                        </m:sSub>
                      </m:sup>
                      <m:e>
                        <m:r>
                          <a:rPr lang="en-US" i="1">
                            <a:latin typeface="Cambria Math"/>
                          </a:rPr>
                          <m:t>(</m:t>
                        </m:r>
                        <m:r>
                          <a:rPr lang="en-US" i="1">
                            <a:latin typeface="Cambria Math"/>
                          </a:rPr>
                          <m:t>𝑉𝑖𝑛</m:t>
                        </m:r>
                        <m:r>
                          <a:rPr lang="en-US" i="1">
                            <a:latin typeface="Cambria Math"/>
                          </a:rPr>
                          <m:t>+</m:t>
                        </m:r>
                        <m:r>
                          <a:rPr lang="en-US" i="1">
                            <a:latin typeface="Cambria Math"/>
                          </a:rPr>
                          <m:t>𝑉𝑟𝑒𝑓</m:t>
                        </m:r>
                        <m:r>
                          <a:rPr lang="en-US" i="1">
                            <a:latin typeface="Cambria Math"/>
                          </a:rPr>
                          <m:t>).</m:t>
                        </m:r>
                        <m:r>
                          <a:rPr lang="en-US" i="1">
                            <a:latin typeface="Cambria Math"/>
                          </a:rPr>
                          <m:t>𝑑𝑡</m:t>
                        </m:r>
                      </m:e>
                    </m:nary>
                  </m:oMath>
                </a14:m>
                <a:endParaRPr lang="en-IN" dirty="0"/>
              </a:p>
            </p:txBody>
          </p:sp>
        </mc:Choice>
        <mc:Fallback>
          <p:sp>
            <p:nvSpPr>
              <p:cNvPr id="10" name="Rectangle 9"/>
              <p:cNvSpPr>
                <a:spLocks noRot="1" noChangeAspect="1" noMove="1" noResize="1" noEditPoints="1" noAdjustHandles="1" noChangeArrowheads="1" noChangeShapeType="1" noTextEdit="1"/>
              </p:cNvSpPr>
              <p:nvPr/>
            </p:nvSpPr>
            <p:spPr>
              <a:xfrm>
                <a:off x="4427984" y="6013498"/>
                <a:ext cx="3099823" cy="523926"/>
              </a:xfrm>
              <a:prstGeom prst="rect">
                <a:avLst/>
              </a:prstGeom>
              <a:blipFill rotWithShape="1">
                <a:blip r:embed="rId4"/>
                <a:stretch>
                  <a:fillRect t="-94186" b="-140698"/>
                </a:stretch>
              </a:blipFill>
            </p:spPr>
            <p:txBody>
              <a:bodyPr/>
              <a:lstStyle/>
              <a:p>
                <a:r>
                  <a:rPr lang="en-IN">
                    <a:noFill/>
                  </a:rPr>
                  <a:t> </a:t>
                </a:r>
              </a:p>
            </p:txBody>
          </p:sp>
        </mc:Fallback>
      </mc:AlternateContent>
      <p:sp>
        <p:nvSpPr>
          <p:cNvPr id="6" name="Right Arrow 5"/>
          <p:cNvSpPr/>
          <p:nvPr/>
        </p:nvSpPr>
        <p:spPr>
          <a:xfrm>
            <a:off x="3448173" y="6185629"/>
            <a:ext cx="79199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3"/>
          <p:cNvPicPr>
            <a:picLocks noChangeAspect="1" noChangeArrowheads="1"/>
          </p:cNvPicPr>
          <p:nvPr/>
        </p:nvPicPr>
        <p:blipFill>
          <a:blip r:embed="rId5"/>
          <a:srcRect/>
          <a:stretch>
            <a:fillRect/>
          </a:stretch>
        </p:blipFill>
        <p:spPr bwMode="auto">
          <a:xfrm>
            <a:off x="4953000" y="1371600"/>
            <a:ext cx="3836988" cy="2819400"/>
          </a:xfrm>
          <a:prstGeom prst="rect">
            <a:avLst/>
          </a:prstGeom>
          <a:noFill/>
          <a:ln w="9525">
            <a:noFill/>
            <a:miter lim="800000"/>
            <a:headEnd/>
            <a:tailEnd/>
          </a:ln>
        </p:spPr>
      </p:pic>
      <p:pic>
        <p:nvPicPr>
          <p:cNvPr id="14" name="Picture 2"/>
          <p:cNvPicPr>
            <a:picLocks noChangeAspect="1" noChangeArrowheads="1"/>
          </p:cNvPicPr>
          <p:nvPr/>
        </p:nvPicPr>
        <p:blipFill>
          <a:blip r:embed="rId6"/>
          <a:srcRect/>
          <a:stretch>
            <a:fillRect/>
          </a:stretch>
        </p:blipFill>
        <p:spPr bwMode="auto">
          <a:xfrm>
            <a:off x="609600" y="1371600"/>
            <a:ext cx="3627120" cy="2590800"/>
          </a:xfrm>
          <a:prstGeom prst="rect">
            <a:avLst/>
          </a:prstGeom>
          <a:noFill/>
          <a:ln w="9525">
            <a:noFill/>
            <a:miter lim="800000"/>
            <a:headEnd/>
            <a:tailEnd/>
          </a:ln>
        </p:spPr>
      </p:pic>
      <p:graphicFrame>
        <p:nvGraphicFramePr>
          <p:cNvPr id="5143" name="Object 2"/>
          <p:cNvGraphicFramePr>
            <a:graphicFrameLocks noChangeAspect="1"/>
          </p:cNvGraphicFramePr>
          <p:nvPr/>
        </p:nvGraphicFramePr>
        <p:xfrm>
          <a:off x="1905000" y="4419600"/>
          <a:ext cx="3416300" cy="1168400"/>
        </p:xfrm>
        <a:graphic>
          <a:graphicData uri="http://schemas.openxmlformats.org/presentationml/2006/ole">
            <p:oleObj spid="_x0000_s5143" name="Equation" r:id="rId7" imgW="1650960" imgH="660240" progId="Equation.DSMT4">
              <p:embed/>
            </p:oleObj>
          </a:graphicData>
        </a:graphic>
      </p:graphicFrame>
      <p:sp>
        <p:nvSpPr>
          <p:cNvPr id="15" name="Slide Number Placeholder 14"/>
          <p:cNvSpPr>
            <a:spLocks noGrp="1"/>
          </p:cNvSpPr>
          <p:nvPr>
            <p:ph type="sldNum" sz="quarter" idx="12"/>
          </p:nvPr>
        </p:nvSpPr>
        <p:spPr/>
        <p:txBody>
          <a:bodyPr/>
          <a:lstStyle/>
          <a:p>
            <a:fld id="{6EF29C87-6E49-4223-99BC-2A0B27B106D1}" type="slidenum">
              <a:rPr lang="en-IN" smtClean="0"/>
              <a:pPr/>
              <a:t>43</a:t>
            </a:fld>
            <a:endParaRPr lang="en-IN"/>
          </a:p>
        </p:txBody>
      </p:sp>
      <p:sp>
        <p:nvSpPr>
          <p:cNvPr id="16" name="Footer Placeholder 15"/>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3818043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0"/>
            <a:ext cx="8382000" cy="646331"/>
          </a:xfrm>
          <a:prstGeom prst="rect">
            <a:avLst/>
          </a:prstGeom>
        </p:spPr>
        <p:txBody>
          <a:bodyPr wrap="square">
            <a:spAutoFit/>
          </a:bodyPr>
          <a:lstStyle/>
          <a:p>
            <a:r>
              <a:rPr lang="en-US" dirty="0" smtClean="0"/>
              <a:t>In closed loop, the output voltage V</a:t>
            </a:r>
            <a:r>
              <a:rPr lang="en-US" baseline="-25000" dirty="0" smtClean="0"/>
              <a:t>o </a:t>
            </a:r>
            <a:r>
              <a:rPr lang="en-US" dirty="0" smtClean="0"/>
              <a:t>should be equal to reference voltage V</a:t>
            </a:r>
            <a:r>
              <a:rPr lang="en-US" baseline="-25000" dirty="0" smtClean="0"/>
              <a:t>ref</a:t>
            </a:r>
          </a:p>
          <a:p>
            <a:r>
              <a:rPr lang="en-US" dirty="0" smtClean="0"/>
              <a:t>Hence by rewriting the equation,</a:t>
            </a:r>
          </a:p>
        </p:txBody>
      </p:sp>
      <p:sp>
        <p:nvSpPr>
          <p:cNvPr id="6" name="Rectangle 2"/>
          <p:cNvSpPr>
            <a:spLocks noGrp="1" noChangeArrowheads="1"/>
          </p:cNvSpPr>
          <p:nvPr>
            <p:ph type="title"/>
          </p:nvPr>
        </p:nvSpPr>
        <p:spPr/>
        <p:txBody>
          <a:bodyPr/>
          <a:lstStyle/>
          <a:p>
            <a:pPr algn="ctr" eaLnBrk="1" hangingPunct="1"/>
            <a:r>
              <a:rPr lang="en-US" sz="3200" dirty="0" smtClean="0"/>
              <a:t>BUCK-BOOST Converter -OCC</a:t>
            </a:r>
          </a:p>
        </p:txBody>
      </p:sp>
      <p:graphicFrame>
        <p:nvGraphicFramePr>
          <p:cNvPr id="145411" name="Object 3"/>
          <p:cNvGraphicFramePr>
            <a:graphicFrameLocks noChangeAspect="1"/>
          </p:cNvGraphicFramePr>
          <p:nvPr/>
        </p:nvGraphicFramePr>
        <p:xfrm>
          <a:off x="1611313" y="3200400"/>
          <a:ext cx="3559175" cy="2382838"/>
        </p:xfrm>
        <a:graphic>
          <a:graphicData uri="http://schemas.openxmlformats.org/presentationml/2006/ole">
            <p:oleObj spid="_x0000_s145411" name="Equation" r:id="rId3" imgW="1460160" imgH="977760" progId="Equation.DSMT4">
              <p:embed/>
            </p:oleObj>
          </a:graphicData>
        </a:graphic>
      </p:graphicFrame>
      <p:sp>
        <p:nvSpPr>
          <p:cNvPr id="7" name="Slide Number Placeholder 6"/>
          <p:cNvSpPr>
            <a:spLocks noGrp="1"/>
          </p:cNvSpPr>
          <p:nvPr>
            <p:ph type="sldNum" sz="quarter" idx="12"/>
          </p:nvPr>
        </p:nvSpPr>
        <p:spPr/>
        <p:txBody>
          <a:bodyPr/>
          <a:lstStyle/>
          <a:p>
            <a:fld id="{6EF29C87-6E49-4223-99BC-2A0B27B106D1}" type="slidenum">
              <a:rPr lang="en-IN" smtClean="0"/>
              <a:pPr/>
              <a:t>44</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Closed loop control of Buck boost converter using OCC</a:t>
            </a:r>
            <a:endParaRPr lang="en-IN" b="1" dirty="0"/>
          </a:p>
        </p:txBody>
      </p:sp>
      <p:sp>
        <p:nvSpPr>
          <p:cNvPr id="7" name="Slide Number Placeholder 6"/>
          <p:cNvSpPr>
            <a:spLocks noGrp="1"/>
          </p:cNvSpPr>
          <p:nvPr>
            <p:ph type="sldNum" sz="quarter" idx="12"/>
          </p:nvPr>
        </p:nvSpPr>
        <p:spPr/>
        <p:txBody>
          <a:bodyPr/>
          <a:lstStyle/>
          <a:p>
            <a:fld id="{6EF29C87-6E49-4223-99BC-2A0B27B106D1}" type="slidenum">
              <a:rPr lang="en-IN" smtClean="0"/>
              <a:pPr/>
              <a:t>45</a:t>
            </a:fld>
            <a:endParaRPr lang="en-IN"/>
          </a:p>
        </p:txBody>
      </p:sp>
      <p:sp>
        <p:nvSpPr>
          <p:cNvPr id="8" name="Footer Placeholder 7"/>
          <p:cNvSpPr>
            <a:spLocks noGrp="1"/>
          </p:cNvSpPr>
          <p:nvPr>
            <p:ph type="ftr" sz="quarter" idx="11"/>
          </p:nvPr>
        </p:nvSpPr>
        <p:spPr/>
        <p:txBody>
          <a:bodyPr/>
          <a:lstStyle/>
          <a:p>
            <a:r>
              <a:rPr lang="en-IN" smtClean="0"/>
              <a:t>Dept. of EEE, GEC, Thrissur</a:t>
            </a:r>
            <a:endParaRPr lang="en-IN"/>
          </a:p>
        </p:txBody>
      </p:sp>
      <p:graphicFrame>
        <p:nvGraphicFramePr>
          <p:cNvPr id="146436" name="Object 4"/>
          <p:cNvGraphicFramePr>
            <a:graphicFrameLocks noChangeAspect="1"/>
          </p:cNvGraphicFramePr>
          <p:nvPr/>
        </p:nvGraphicFramePr>
        <p:xfrm>
          <a:off x="6324600" y="3733800"/>
          <a:ext cx="2590800" cy="2478156"/>
        </p:xfrm>
        <a:graphic>
          <a:graphicData uri="http://schemas.openxmlformats.org/presentationml/2006/ole">
            <p:oleObj spid="_x0000_s146436" name="Equation" r:id="rId3" imgW="1460160" imgH="1396800" progId="Equation.DSMT4">
              <p:embed/>
            </p:oleObj>
          </a:graphicData>
        </a:graphic>
      </p:graphicFrame>
      <p:pic>
        <p:nvPicPr>
          <p:cNvPr id="146437" name="Picture 5"/>
          <p:cNvPicPr>
            <a:picLocks noChangeAspect="1" noChangeArrowheads="1"/>
          </p:cNvPicPr>
          <p:nvPr/>
        </p:nvPicPr>
        <p:blipFill>
          <a:blip r:embed="rId4"/>
          <a:srcRect/>
          <a:stretch>
            <a:fillRect/>
          </a:stretch>
        </p:blipFill>
        <p:spPr bwMode="auto">
          <a:xfrm>
            <a:off x="0" y="2286000"/>
            <a:ext cx="6299668" cy="36576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9" y="90488"/>
            <a:ext cx="8229600" cy="962248"/>
          </a:xfrm>
        </p:spPr>
        <p:txBody>
          <a:bodyPr>
            <a:noAutofit/>
          </a:bodyPr>
          <a:lstStyle/>
          <a:p>
            <a:r>
              <a:rPr lang="en-US" sz="3200" dirty="0" smtClean="0"/>
              <a:t>Performance comparison between OCC and PI during </a:t>
            </a:r>
            <a:r>
              <a:rPr lang="en-US" sz="3200" dirty="0" smtClean="0">
                <a:solidFill>
                  <a:srgbClr val="00B0F0"/>
                </a:solidFill>
              </a:rPr>
              <a:t>input voltage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(a)Input voltage perturbation (b)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8" name="Text Box 23"/>
          <p:cNvSpPr txBox="1"/>
          <p:nvPr/>
        </p:nvSpPr>
        <p:spPr>
          <a:xfrm>
            <a:off x="510540" y="7553960"/>
            <a:ext cx="230505" cy="26225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a:effectLst/>
                <a:latin typeface="Times New Roman"/>
                <a:ea typeface="SimSun"/>
              </a:rPr>
              <a:t>c</a:t>
            </a:r>
            <a:endParaRPr lang="en-IN" sz="100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pic>
        <p:nvPicPr>
          <p:cNvPr id="12" name="Picture 1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196752"/>
            <a:ext cx="7128792" cy="4680520"/>
          </a:xfrm>
          <a:prstGeom prst="rect">
            <a:avLst/>
          </a:prstGeom>
          <a:noFill/>
          <a:ln>
            <a:noFill/>
          </a:ln>
        </p:spPr>
      </p:pic>
      <p:sp>
        <p:nvSpPr>
          <p:cNvPr id="17" name="Slide Number Placeholder 16"/>
          <p:cNvSpPr>
            <a:spLocks noGrp="1"/>
          </p:cNvSpPr>
          <p:nvPr>
            <p:ph type="sldNum" sz="quarter" idx="12"/>
          </p:nvPr>
        </p:nvSpPr>
        <p:spPr/>
        <p:txBody>
          <a:bodyPr/>
          <a:lstStyle/>
          <a:p>
            <a:fld id="{6EF29C87-6E49-4223-99BC-2A0B27B106D1}" type="slidenum">
              <a:rPr lang="en-IN" smtClean="0"/>
              <a:pPr/>
              <a:t>46</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971379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9" y="90488"/>
            <a:ext cx="8229600" cy="962248"/>
          </a:xfrm>
        </p:spPr>
        <p:txBody>
          <a:bodyPr>
            <a:noAutofit/>
          </a:bodyPr>
          <a:lstStyle/>
          <a:p>
            <a:r>
              <a:rPr lang="en-US" sz="3200" dirty="0" smtClean="0"/>
              <a:t>Performance comparison between OCC and PI during </a:t>
            </a:r>
            <a:r>
              <a:rPr lang="en-US" sz="3200" dirty="0" smtClean="0">
                <a:solidFill>
                  <a:srgbClr val="00B0F0"/>
                </a:solidFill>
              </a:rPr>
              <a:t>output voltage reference perturbation</a:t>
            </a:r>
            <a:endParaRPr lang="en-IN" sz="3200" dirty="0">
              <a:solidFill>
                <a:srgbClr val="00B0F0"/>
              </a:solidFill>
            </a:endParaRPr>
          </a:p>
        </p:txBody>
      </p:sp>
      <p:sp>
        <p:nvSpPr>
          <p:cNvPr id="3" name="Content Placeholder 2"/>
          <p:cNvSpPr>
            <a:spLocks noGrp="1"/>
          </p:cNvSpPr>
          <p:nvPr>
            <p:ph idx="1"/>
          </p:nvPr>
        </p:nvSpPr>
        <p:spPr>
          <a:xfrm>
            <a:off x="471314" y="6085483"/>
            <a:ext cx="8229600" cy="772518"/>
          </a:xfrm>
        </p:spPr>
        <p:txBody>
          <a:bodyPr>
            <a:normAutofit lnSpcReduction="10000"/>
          </a:bodyPr>
          <a:lstStyle/>
          <a:p>
            <a:r>
              <a:rPr lang="en-IN" sz="2400" dirty="0"/>
              <a:t>(</a:t>
            </a:r>
            <a:r>
              <a:rPr lang="en-IN" sz="2400" dirty="0" smtClean="0"/>
              <a:t>a)output reference perturbation </a:t>
            </a:r>
            <a:r>
              <a:rPr lang="en-IN" sz="2400" dirty="0"/>
              <a:t>(b) Output voltage using OCC </a:t>
            </a:r>
            <a:r>
              <a:rPr lang="en-IN" sz="2400" dirty="0" smtClean="0"/>
              <a:t> (</a:t>
            </a:r>
            <a:r>
              <a:rPr lang="en-IN" sz="2400" dirty="0"/>
              <a:t>c) Output voltage using PI controller</a:t>
            </a:r>
          </a:p>
        </p:txBody>
      </p:sp>
      <p:sp>
        <p:nvSpPr>
          <p:cNvPr id="6" name="Text Box 21"/>
          <p:cNvSpPr txBox="1"/>
          <p:nvPr/>
        </p:nvSpPr>
        <p:spPr>
          <a:xfrm>
            <a:off x="739831" y="314096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b</a:t>
            </a:r>
            <a:endParaRPr lang="en-IN" sz="2800" dirty="0">
              <a:effectLst/>
              <a:latin typeface="Times New Roman"/>
              <a:ea typeface="SimSun"/>
            </a:endParaRPr>
          </a:p>
        </p:txBody>
      </p:sp>
      <p:sp>
        <p:nvSpPr>
          <p:cNvPr id="8" name="Text Box 23"/>
          <p:cNvSpPr txBox="1"/>
          <p:nvPr/>
        </p:nvSpPr>
        <p:spPr>
          <a:xfrm>
            <a:off x="510540" y="7553960"/>
            <a:ext cx="230505" cy="26225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a:effectLst/>
                <a:latin typeface="Times New Roman"/>
                <a:ea typeface="SimSun"/>
              </a:rPr>
              <a:t>c</a:t>
            </a:r>
            <a:endParaRPr lang="en-IN" sz="1000">
              <a:effectLst/>
              <a:latin typeface="Times New Roman"/>
              <a:ea typeface="SimSun"/>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12"/>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p:nvPr/>
        </p:nvSpPr>
        <p:spPr>
          <a:xfrm>
            <a:off x="741045" y="1484784"/>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effectLst/>
                <a:latin typeface="Times New Roman"/>
                <a:ea typeface="SimSun"/>
              </a:rPr>
              <a:t>a</a:t>
            </a:r>
            <a:endParaRPr lang="en-IN" sz="2800" dirty="0">
              <a:effectLst/>
              <a:latin typeface="Times New Roman"/>
              <a:ea typeface="SimSun"/>
            </a:endParaRPr>
          </a:p>
        </p:txBody>
      </p:sp>
      <p:sp>
        <p:nvSpPr>
          <p:cNvPr id="14" name="Text Box 21"/>
          <p:cNvSpPr txBox="1"/>
          <p:nvPr/>
        </p:nvSpPr>
        <p:spPr>
          <a:xfrm>
            <a:off x="741045" y="4581128"/>
            <a:ext cx="471220" cy="578192"/>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smtClean="0">
                <a:effectLst/>
                <a:latin typeface="Times New Roman"/>
                <a:ea typeface="SimSun"/>
              </a:rPr>
              <a:t>c</a:t>
            </a:r>
            <a:endParaRPr lang="en-IN" sz="2800" dirty="0">
              <a:effectLst/>
              <a:latin typeface="Times New Roman"/>
              <a:ea typeface="SimSun"/>
            </a:endParaRPr>
          </a:p>
        </p:txBody>
      </p:sp>
      <p:pic>
        <p:nvPicPr>
          <p:cNvPr id="12" name="Picture 1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2265" y="1197816"/>
            <a:ext cx="6984775" cy="4464496"/>
          </a:xfrm>
          <a:prstGeom prst="rect">
            <a:avLst/>
          </a:prstGeom>
          <a:noFill/>
          <a:ln>
            <a:noFill/>
          </a:ln>
        </p:spPr>
      </p:pic>
      <p:sp>
        <p:nvSpPr>
          <p:cNvPr id="17" name="Slide Number Placeholder 16"/>
          <p:cNvSpPr>
            <a:spLocks noGrp="1"/>
          </p:cNvSpPr>
          <p:nvPr>
            <p:ph type="sldNum" sz="quarter" idx="12"/>
          </p:nvPr>
        </p:nvSpPr>
        <p:spPr/>
        <p:txBody>
          <a:bodyPr/>
          <a:lstStyle/>
          <a:p>
            <a:fld id="{6EF29C87-6E49-4223-99BC-2A0B27B106D1}" type="slidenum">
              <a:rPr lang="en-IN" smtClean="0"/>
              <a:pPr/>
              <a:t>47</a:t>
            </a:fld>
            <a:endParaRPr lang="en-IN"/>
          </a:p>
        </p:txBody>
      </p:sp>
      <p:sp>
        <p:nvSpPr>
          <p:cNvPr id="18" name="Footer Placeholder 17"/>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002843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pPr algn="ctr"/>
            <a:r>
              <a:rPr lang="en-US" dirty="0" smtClean="0"/>
              <a:t>OCC vs. PI</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74556778"/>
              </p:ext>
            </p:extLst>
          </p:nvPr>
        </p:nvGraphicFramePr>
        <p:xfrm>
          <a:off x="683568" y="1196752"/>
          <a:ext cx="7776863" cy="5428218"/>
        </p:xfrm>
        <a:graphic>
          <a:graphicData uri="http://schemas.openxmlformats.org/drawingml/2006/table">
            <a:tbl>
              <a:tblPr>
                <a:tableStyleId>{5C22544A-7EE6-4342-B048-85BDC9FD1C3A}</a:tableStyleId>
              </a:tblPr>
              <a:tblGrid>
                <a:gridCol w="2535305"/>
                <a:gridCol w="2213238"/>
                <a:gridCol w="1514160"/>
                <a:gridCol w="1514160"/>
              </a:tblGrid>
              <a:tr h="143334">
                <a:tc>
                  <a:txBody>
                    <a:bodyPr/>
                    <a:lstStyle/>
                    <a:p>
                      <a:pPr algn="ctr">
                        <a:lnSpc>
                          <a:spcPct val="115000"/>
                        </a:lnSpc>
                        <a:spcAft>
                          <a:spcPts val="0"/>
                        </a:spcAft>
                      </a:pPr>
                      <a:r>
                        <a:rPr lang="en-US" sz="600" dirty="0">
                          <a:effectLst/>
                        </a:rPr>
                        <a:t> </a:t>
                      </a:r>
                      <a:endParaRPr lang="en-IN" sz="800" dirty="0">
                        <a:effectLst/>
                        <a:latin typeface="Times New Roman"/>
                        <a:ea typeface="SimSun"/>
                      </a:endParaRPr>
                    </a:p>
                  </a:txBody>
                  <a:tcPr marL="55647" marR="55647" marT="0" marB="0"/>
                </a:tc>
                <a:tc>
                  <a:txBody>
                    <a:bodyPr/>
                    <a:lstStyle/>
                    <a:p>
                      <a:pPr algn="ctr">
                        <a:lnSpc>
                          <a:spcPct val="115000"/>
                        </a:lnSpc>
                        <a:spcAft>
                          <a:spcPts val="0"/>
                        </a:spcAft>
                      </a:pPr>
                      <a:r>
                        <a:rPr lang="en-US" sz="600">
                          <a:effectLst/>
                        </a:rPr>
                        <a:t> </a:t>
                      </a:r>
                      <a:endParaRPr lang="en-IN" sz="800">
                        <a:effectLst/>
                        <a:latin typeface="Times New Roman"/>
                        <a:ea typeface="SimSun"/>
                      </a:endParaRPr>
                    </a:p>
                  </a:txBody>
                  <a:tcPr marL="55647" marR="55647" marT="0" marB="0"/>
                </a:tc>
                <a:tc>
                  <a:txBody>
                    <a:bodyPr/>
                    <a:lstStyle/>
                    <a:p>
                      <a:pPr algn="ctr">
                        <a:lnSpc>
                          <a:spcPct val="115000"/>
                        </a:lnSpc>
                        <a:spcAft>
                          <a:spcPts val="0"/>
                        </a:spcAft>
                      </a:pPr>
                      <a:r>
                        <a:rPr lang="en-US" sz="1200" dirty="0">
                          <a:effectLst/>
                        </a:rPr>
                        <a:t>OCC</a:t>
                      </a:r>
                      <a:endParaRPr lang="en-IN" sz="1600" dirty="0">
                        <a:effectLst/>
                        <a:latin typeface="Times New Roman"/>
                        <a:ea typeface="SimSun"/>
                      </a:endParaRPr>
                    </a:p>
                  </a:txBody>
                  <a:tcPr marL="55647" marR="55647" marT="0" marB="0" anchor="ctr"/>
                </a:tc>
                <a:tc>
                  <a:txBody>
                    <a:bodyPr/>
                    <a:lstStyle/>
                    <a:p>
                      <a:pPr algn="ctr">
                        <a:lnSpc>
                          <a:spcPct val="115000"/>
                        </a:lnSpc>
                        <a:spcAft>
                          <a:spcPts val="0"/>
                        </a:spcAft>
                      </a:pPr>
                      <a:r>
                        <a:rPr lang="en-US" sz="1200" dirty="0">
                          <a:effectLst/>
                        </a:rPr>
                        <a:t>PI</a:t>
                      </a:r>
                      <a:endParaRPr lang="en-IN" sz="1600" dirty="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Buck converter input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6ms</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35ms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a:effectLst/>
                        </a:rPr>
                        <a:t>Maximum deviation from steady state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0.8V</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4.2V</a:t>
                      </a:r>
                      <a:endParaRPr lang="en-IN" sz="120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Buck converter reference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4ms</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40ms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a:effectLst/>
                        </a:rPr>
                        <a:t>Maximum deviation from steady state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dirty="0">
                          <a:effectLst/>
                        </a:rPr>
                        <a:t>0.5V</a:t>
                      </a:r>
                      <a:endParaRPr lang="en-IN" sz="1200" dirty="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0.2V</a:t>
                      </a:r>
                      <a:endParaRPr lang="en-IN" sz="120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Boost converter input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1ms</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50ms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a:effectLst/>
                        </a:rPr>
                        <a:t>Maximum deviation from steady state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0.1V</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dirty="0">
                          <a:effectLst/>
                        </a:rPr>
                        <a:t>9V</a:t>
                      </a:r>
                      <a:endParaRPr lang="en-IN" sz="1200" dirty="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Boost  converter reference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10ms</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25ms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a:effectLst/>
                        </a:rPr>
                        <a:t>Maximum deviation from steady state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1V</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1V</a:t>
                      </a:r>
                      <a:endParaRPr lang="en-IN" sz="120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Buck Boost converter input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6ms</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25ms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a:effectLst/>
                        </a:rPr>
                        <a:t>Maximum deviation from steady state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1V</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5V</a:t>
                      </a:r>
                      <a:endParaRPr lang="en-IN" sz="1200">
                        <a:effectLst/>
                        <a:latin typeface="Times New Roman"/>
                        <a:ea typeface="SimSun"/>
                      </a:endParaRPr>
                    </a:p>
                  </a:txBody>
                  <a:tcPr marL="55647" marR="55647" marT="0" marB="0" anchor="ctr"/>
                </a:tc>
              </a:tr>
              <a:tr h="191112">
                <a:tc rowSpan="2">
                  <a:txBody>
                    <a:bodyPr/>
                    <a:lstStyle/>
                    <a:p>
                      <a:pPr algn="l">
                        <a:lnSpc>
                          <a:spcPct val="115000"/>
                        </a:lnSpc>
                        <a:spcAft>
                          <a:spcPts val="0"/>
                        </a:spcAft>
                      </a:pPr>
                      <a:r>
                        <a:rPr lang="en-US" sz="1200">
                          <a:effectLst/>
                        </a:rPr>
                        <a:t>Buck Boost converter reference voltage variation</a:t>
                      </a:r>
                      <a:endParaRPr lang="en-IN" sz="1200">
                        <a:effectLst/>
                        <a:latin typeface="Times New Roman"/>
                        <a:ea typeface="SimSun"/>
                      </a:endParaRPr>
                    </a:p>
                  </a:txBody>
                  <a:tcPr marL="55647" marR="55647" marT="0" marB="0"/>
                </a:tc>
                <a:tc>
                  <a:txBody>
                    <a:bodyPr/>
                    <a:lstStyle/>
                    <a:p>
                      <a:pPr algn="l">
                        <a:lnSpc>
                          <a:spcPct val="115000"/>
                        </a:lnSpc>
                        <a:spcAft>
                          <a:spcPts val="0"/>
                        </a:spcAft>
                      </a:pPr>
                      <a:r>
                        <a:rPr lang="en-US" sz="1200">
                          <a:effectLst/>
                        </a:rPr>
                        <a:t>Settling time</a:t>
                      </a:r>
                      <a:endParaRPr lang="en-IN" sz="1200">
                        <a:effectLst/>
                        <a:latin typeface="Times New Roman"/>
                        <a:ea typeface="SimSun"/>
                      </a:endParaRPr>
                    </a:p>
                  </a:txBody>
                  <a:tcPr marL="55647" marR="55647" marT="0" marB="0" anchor="ctr"/>
                </a:tc>
                <a:tc>
                  <a:txBody>
                    <a:bodyPr/>
                    <a:lstStyle/>
                    <a:p>
                      <a:pPr algn="just">
                        <a:lnSpc>
                          <a:spcPct val="115000"/>
                        </a:lnSpc>
                        <a:spcAft>
                          <a:spcPts val="0"/>
                        </a:spcAft>
                      </a:pPr>
                      <a:r>
                        <a:rPr lang="en-US" sz="1050" dirty="0">
                          <a:effectLst/>
                        </a:rPr>
                        <a:t>4ms</a:t>
                      </a:r>
                      <a:endParaRPr lang="en-IN" sz="1200" dirty="0">
                        <a:effectLst/>
                        <a:latin typeface="Times New Roman"/>
                        <a:ea typeface="SimSun"/>
                      </a:endParaRPr>
                    </a:p>
                  </a:txBody>
                  <a:tcPr marL="55647" marR="55647" marT="0" marB="0" anchor="ctr"/>
                </a:tc>
                <a:tc>
                  <a:txBody>
                    <a:bodyPr/>
                    <a:lstStyle/>
                    <a:p>
                      <a:pPr algn="ctr">
                        <a:lnSpc>
                          <a:spcPct val="115000"/>
                        </a:lnSpc>
                        <a:spcAft>
                          <a:spcPts val="0"/>
                        </a:spcAft>
                      </a:pPr>
                      <a:r>
                        <a:rPr lang="en-US" sz="1050">
                          <a:effectLst/>
                        </a:rPr>
                        <a:t>25ms</a:t>
                      </a:r>
                      <a:endParaRPr lang="en-IN" sz="1200">
                        <a:effectLst/>
                        <a:latin typeface="Times New Roman"/>
                        <a:ea typeface="SimSun"/>
                      </a:endParaRPr>
                    </a:p>
                  </a:txBody>
                  <a:tcPr marL="55647" marR="55647" marT="0" marB="0" anchor="ctr"/>
                </a:tc>
              </a:tr>
              <a:tr h="659339">
                <a:tc vMerge="1">
                  <a:txBody>
                    <a:bodyPr/>
                    <a:lstStyle/>
                    <a:p>
                      <a:endParaRPr lang="en-IN"/>
                    </a:p>
                  </a:txBody>
                  <a:tcPr/>
                </a:tc>
                <a:tc>
                  <a:txBody>
                    <a:bodyPr/>
                    <a:lstStyle/>
                    <a:p>
                      <a:pPr algn="just">
                        <a:lnSpc>
                          <a:spcPct val="115000"/>
                        </a:lnSpc>
                        <a:spcAft>
                          <a:spcPts val="0"/>
                        </a:spcAft>
                      </a:pPr>
                      <a:r>
                        <a:rPr lang="en-US" sz="1200" dirty="0">
                          <a:effectLst/>
                        </a:rPr>
                        <a:t>Maximum deviation from steady state</a:t>
                      </a:r>
                      <a:endParaRPr lang="en-IN" sz="1200" dirty="0">
                        <a:effectLst/>
                        <a:latin typeface="Times New Roman"/>
                        <a:ea typeface="SimSun"/>
                      </a:endParaRPr>
                    </a:p>
                  </a:txBody>
                  <a:tcPr marL="55647" marR="55647" marT="0" marB="0" anchor="ctr"/>
                </a:tc>
                <a:tc>
                  <a:txBody>
                    <a:bodyPr/>
                    <a:lstStyle/>
                    <a:p>
                      <a:pPr algn="just">
                        <a:lnSpc>
                          <a:spcPct val="115000"/>
                        </a:lnSpc>
                        <a:spcAft>
                          <a:spcPts val="0"/>
                        </a:spcAft>
                      </a:pPr>
                      <a:r>
                        <a:rPr lang="en-US" sz="1050">
                          <a:effectLst/>
                        </a:rPr>
                        <a:t>2V</a:t>
                      </a:r>
                      <a:endParaRPr lang="en-IN" sz="1200">
                        <a:effectLst/>
                        <a:latin typeface="Times New Roman"/>
                        <a:ea typeface="SimSun"/>
                      </a:endParaRPr>
                    </a:p>
                  </a:txBody>
                  <a:tcPr marL="55647" marR="55647" marT="0" marB="0" anchor="ctr"/>
                </a:tc>
                <a:tc>
                  <a:txBody>
                    <a:bodyPr/>
                    <a:lstStyle/>
                    <a:p>
                      <a:pPr algn="ctr">
                        <a:lnSpc>
                          <a:spcPct val="115000"/>
                        </a:lnSpc>
                        <a:spcAft>
                          <a:spcPts val="0"/>
                        </a:spcAft>
                      </a:pPr>
                      <a:r>
                        <a:rPr lang="en-US" sz="1050" dirty="0">
                          <a:effectLst/>
                        </a:rPr>
                        <a:t>2V</a:t>
                      </a:r>
                      <a:endParaRPr lang="en-IN" sz="1200" dirty="0">
                        <a:effectLst/>
                        <a:latin typeface="Times New Roman"/>
                        <a:ea typeface="SimSun"/>
                      </a:endParaRPr>
                    </a:p>
                  </a:txBody>
                  <a:tcPr marL="55647" marR="55647" marT="0" marB="0" anchor="ctr"/>
                </a:tc>
              </a:tr>
            </a:tbl>
          </a:graphicData>
        </a:graphic>
      </p:graphicFrame>
      <p:sp>
        <p:nvSpPr>
          <p:cNvPr id="8" name="Slide Number Placeholder 7"/>
          <p:cNvSpPr>
            <a:spLocks noGrp="1"/>
          </p:cNvSpPr>
          <p:nvPr>
            <p:ph type="sldNum" sz="quarter" idx="12"/>
          </p:nvPr>
        </p:nvSpPr>
        <p:spPr/>
        <p:txBody>
          <a:bodyPr/>
          <a:lstStyle/>
          <a:p>
            <a:fld id="{6EF29C87-6E49-4223-99BC-2A0B27B106D1}" type="slidenum">
              <a:rPr lang="en-IN" smtClean="0"/>
              <a:pPr/>
              <a:t>48</a:t>
            </a:fld>
            <a:endParaRPr lang="en-IN"/>
          </a:p>
        </p:txBody>
      </p:sp>
      <p:sp>
        <p:nvSpPr>
          <p:cNvPr id="9" name="Footer Placeholder 8"/>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1309764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normAutofit fontScale="90000"/>
          </a:bodyPr>
          <a:lstStyle/>
          <a:p>
            <a:r>
              <a:rPr lang="en-US" dirty="0" smtClean="0"/>
              <a:t> PI Vs. OCC :-Settling time performance</a:t>
            </a:r>
            <a:endParaRPr lang="en-IN" dirty="0"/>
          </a:p>
        </p:txBody>
      </p:sp>
      <p:sp>
        <p:nvSpPr>
          <p:cNvPr id="3" name="Content Placeholder 2"/>
          <p:cNvSpPr>
            <a:spLocks noGrp="1"/>
          </p:cNvSpPr>
          <p:nvPr>
            <p:ph idx="1"/>
          </p:nvPr>
        </p:nvSpPr>
        <p:spPr>
          <a:xfrm>
            <a:off x="107504" y="2132856"/>
            <a:ext cx="8928992" cy="4876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just">
              <a:buNone/>
            </a:pPr>
            <a:r>
              <a:rPr lang="en-US" dirty="0" smtClean="0"/>
              <a:t>1:- buck input perturbation   2:- buck output reference perturbation</a:t>
            </a:r>
          </a:p>
          <a:p>
            <a:pPr marL="0" indent="0" algn="just">
              <a:buNone/>
            </a:pPr>
            <a:r>
              <a:rPr lang="en-US" dirty="0" smtClean="0"/>
              <a:t>3:-</a:t>
            </a:r>
            <a:r>
              <a:rPr lang="en-US" dirty="0"/>
              <a:t> </a:t>
            </a:r>
            <a:r>
              <a:rPr lang="en-US" dirty="0" smtClean="0"/>
              <a:t>boost </a:t>
            </a:r>
            <a:r>
              <a:rPr lang="en-US" dirty="0"/>
              <a:t>input </a:t>
            </a:r>
            <a:r>
              <a:rPr lang="en-US" dirty="0" smtClean="0"/>
              <a:t>perturbation</a:t>
            </a:r>
            <a:r>
              <a:rPr lang="en-US" dirty="0"/>
              <a:t> </a:t>
            </a:r>
            <a:r>
              <a:rPr lang="en-US" dirty="0" smtClean="0"/>
              <a:t> 4:- boost </a:t>
            </a:r>
            <a:r>
              <a:rPr lang="en-US" dirty="0"/>
              <a:t>output reference </a:t>
            </a:r>
            <a:r>
              <a:rPr lang="en-US" dirty="0" smtClean="0"/>
              <a:t>perturbation</a:t>
            </a:r>
          </a:p>
          <a:p>
            <a:pPr marL="0" indent="0" algn="just">
              <a:buNone/>
            </a:pPr>
            <a:r>
              <a:rPr lang="en-US" dirty="0" smtClean="0"/>
              <a:t>5:-</a:t>
            </a:r>
            <a:r>
              <a:rPr lang="en-US" dirty="0"/>
              <a:t> </a:t>
            </a:r>
            <a:r>
              <a:rPr lang="en-US" dirty="0" smtClean="0"/>
              <a:t>buck boost </a:t>
            </a:r>
            <a:r>
              <a:rPr lang="en-US" dirty="0"/>
              <a:t>input </a:t>
            </a:r>
            <a:r>
              <a:rPr lang="en-US" dirty="0" smtClean="0"/>
              <a:t>perturbation</a:t>
            </a:r>
            <a:r>
              <a:rPr lang="en-US" dirty="0"/>
              <a:t> </a:t>
            </a:r>
            <a:r>
              <a:rPr lang="en-US" dirty="0" smtClean="0"/>
              <a:t> 6:- buck boost </a:t>
            </a:r>
            <a:r>
              <a:rPr lang="en-US" dirty="0"/>
              <a:t>output reference </a:t>
            </a:r>
            <a:r>
              <a:rPr lang="en-US" dirty="0" smtClean="0"/>
              <a:t>							       perturbation</a:t>
            </a:r>
            <a:endParaRPr lang="en-US" dirty="0"/>
          </a:p>
          <a:p>
            <a:pPr marL="0" indent="0" algn="just">
              <a:buNone/>
            </a:pPr>
            <a:endParaRPr lang="en-US" dirty="0" smtClean="0"/>
          </a:p>
        </p:txBody>
      </p:sp>
      <p:graphicFrame>
        <p:nvGraphicFramePr>
          <p:cNvPr id="7" name="Chart 6"/>
          <p:cNvGraphicFramePr>
            <a:graphicFrameLocks/>
          </p:cNvGraphicFramePr>
          <p:nvPr>
            <p:extLst>
              <p:ext uri="{D42A27DB-BD31-4B8C-83A1-F6EECF244321}">
                <p14:modId xmlns:p14="http://schemas.microsoft.com/office/powerpoint/2010/main" xmlns="" val="916430792"/>
              </p:ext>
            </p:extLst>
          </p:nvPr>
        </p:nvGraphicFramePr>
        <p:xfrm>
          <a:off x="323528" y="1412776"/>
          <a:ext cx="8496944"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6EF29C87-6E49-4223-99BC-2A0B27B106D1}" type="slidenum">
              <a:rPr lang="en-IN" smtClean="0"/>
              <a:pPr/>
              <a:t>49</a:t>
            </a:fld>
            <a:endParaRPr lang="en-IN"/>
          </a:p>
        </p:txBody>
      </p:sp>
      <p:sp>
        <p:nvSpPr>
          <p:cNvPr id="9" name="Footer Placeholder 8"/>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225062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914400"/>
            <a:ext cx="7772400" cy="1066800"/>
          </a:xfrm>
        </p:spPr>
        <p:txBody>
          <a:bodyPr/>
          <a:lstStyle/>
          <a:p>
            <a:pPr eaLnBrk="1" hangingPunct="1"/>
            <a:r>
              <a:rPr lang="en-US" sz="2800" dirty="0" smtClean="0"/>
              <a:t>DC- DC Converter Topologies</a:t>
            </a:r>
          </a:p>
        </p:txBody>
      </p:sp>
      <p:sp>
        <p:nvSpPr>
          <p:cNvPr id="3" name="Subtitle 2"/>
          <p:cNvSpPr>
            <a:spLocks noGrp="1"/>
          </p:cNvSpPr>
          <p:nvPr>
            <p:ph type="subTitle" idx="1"/>
          </p:nvPr>
        </p:nvSpPr>
        <p:spPr>
          <a:xfrm>
            <a:off x="762000" y="2209800"/>
            <a:ext cx="7924800" cy="2590800"/>
          </a:xfrm>
        </p:spPr>
        <p:txBody>
          <a:bodyPr rtlCol="0">
            <a:normAutofit/>
          </a:bodyPr>
          <a:lstStyle/>
          <a:p>
            <a:pPr algn="l" eaLnBrk="1" fontAlgn="auto" hangingPunct="1">
              <a:spcAft>
                <a:spcPts val="0"/>
              </a:spcAft>
              <a:buFont typeface="Arial" pitchFamily="34" charset="0"/>
              <a:buChar char="•"/>
              <a:defRPr/>
            </a:pPr>
            <a:r>
              <a:rPr lang="en-US" dirty="0" smtClean="0"/>
              <a:t> </a:t>
            </a:r>
            <a:r>
              <a:rPr lang="en-US" sz="2800" b="1" dirty="0" smtClean="0">
                <a:solidFill>
                  <a:srgbClr val="002060"/>
                </a:solidFill>
                <a:latin typeface="Times New Roman" pitchFamily="18" charset="0"/>
                <a:cs typeface="Times New Roman" pitchFamily="18" charset="0"/>
              </a:rPr>
              <a:t>Buck converter or step - down converter</a:t>
            </a:r>
          </a:p>
          <a:p>
            <a:pPr algn="l" eaLnBrk="1" fontAlgn="auto" hangingPunct="1">
              <a:spcAft>
                <a:spcPts val="0"/>
              </a:spcAft>
              <a:buFont typeface="Arial" pitchFamily="34" charset="0"/>
              <a:buChar char="•"/>
              <a:defRPr/>
            </a:pPr>
            <a:r>
              <a:rPr lang="en-US" sz="2800" b="1" dirty="0" smtClean="0">
                <a:solidFill>
                  <a:srgbClr val="002060"/>
                </a:solidFill>
                <a:latin typeface="Times New Roman" pitchFamily="18" charset="0"/>
                <a:cs typeface="Times New Roman" pitchFamily="18" charset="0"/>
              </a:rPr>
              <a:t> Boost converter or step - up converter</a:t>
            </a:r>
          </a:p>
          <a:p>
            <a:pPr algn="l" eaLnBrk="1" fontAlgn="auto" hangingPunct="1">
              <a:spcAft>
                <a:spcPts val="0"/>
              </a:spcAft>
              <a:buFont typeface="Arial" pitchFamily="34" charset="0"/>
              <a:buChar char="•"/>
              <a:defRPr/>
            </a:pPr>
            <a:r>
              <a:rPr lang="en-US" sz="2800" b="1" dirty="0" smtClean="0">
                <a:solidFill>
                  <a:srgbClr val="002060"/>
                </a:solidFill>
                <a:latin typeface="Times New Roman" pitchFamily="18" charset="0"/>
                <a:cs typeface="Times New Roman" pitchFamily="18" charset="0"/>
              </a:rPr>
              <a:t> Buck-Boost converter or step-down/up converter</a:t>
            </a:r>
          </a:p>
          <a:p>
            <a:pPr algn="l" eaLnBrk="1" fontAlgn="auto" hangingPunct="1">
              <a:spcAft>
                <a:spcPts val="0"/>
              </a:spcAft>
              <a:buFont typeface="Arial" pitchFamily="34" charset="0"/>
              <a:buChar char="•"/>
              <a:defRPr/>
            </a:pPr>
            <a:r>
              <a:rPr lang="en-US" sz="2800" b="1" dirty="0" smtClean="0">
                <a:solidFill>
                  <a:srgbClr val="002060"/>
                </a:solidFill>
                <a:latin typeface="Times New Roman" pitchFamily="18" charset="0"/>
                <a:cs typeface="Times New Roman" pitchFamily="18" charset="0"/>
              </a:rPr>
              <a:t> Cuk converter</a:t>
            </a:r>
          </a:p>
          <a:p>
            <a:pPr algn="l" eaLnBrk="1" fontAlgn="auto" hangingPunct="1">
              <a:spcAft>
                <a:spcPts val="0"/>
              </a:spcAft>
              <a:buFont typeface="Arial" pitchFamily="34" charset="0"/>
              <a:buChar char="•"/>
              <a:defRPr/>
            </a:pPr>
            <a:r>
              <a:rPr lang="en-US" sz="2800" b="1" dirty="0" smtClean="0">
                <a:solidFill>
                  <a:srgbClr val="002060"/>
                </a:solidFill>
                <a:latin typeface="Times New Roman" pitchFamily="18" charset="0"/>
                <a:cs typeface="Times New Roman" pitchFamily="18" charset="0"/>
              </a:rPr>
              <a:t> Full Bridge converter</a:t>
            </a:r>
          </a:p>
        </p:txBody>
      </p:sp>
      <p:sp>
        <p:nvSpPr>
          <p:cNvPr id="32772" name="TextBox 3"/>
          <p:cNvSpPr txBox="1">
            <a:spLocks noChangeArrowheads="1"/>
          </p:cNvSpPr>
          <p:nvPr/>
        </p:nvSpPr>
        <p:spPr bwMode="auto">
          <a:xfrm>
            <a:off x="304800" y="5029200"/>
            <a:ext cx="8839200" cy="1015663"/>
          </a:xfrm>
          <a:prstGeom prst="rect">
            <a:avLst/>
          </a:prstGeom>
          <a:noFill/>
          <a:ln w="9525">
            <a:noFill/>
            <a:miter lim="800000"/>
            <a:headEnd/>
            <a:tailEnd/>
          </a:ln>
        </p:spPr>
        <p:txBody>
          <a:bodyPr wrap="square">
            <a:spAutoFit/>
          </a:bodyPr>
          <a:lstStyle/>
          <a:p>
            <a:pPr algn="just">
              <a:buFont typeface="Wingdings" pitchFamily="2" charset="2"/>
              <a:buChar char="§"/>
            </a:pPr>
            <a:r>
              <a:rPr lang="en-US" sz="2000" b="1" dirty="0">
                <a:solidFill>
                  <a:srgbClr val="580646"/>
                </a:solidFill>
                <a:latin typeface="Calibri" pitchFamily="34" charset="0"/>
              </a:rPr>
              <a:t>Only step-down and step-up are the basic converter topologies</a:t>
            </a:r>
          </a:p>
          <a:p>
            <a:pPr algn="just">
              <a:buFont typeface="Wingdings" pitchFamily="2" charset="2"/>
              <a:buChar char="§"/>
            </a:pPr>
            <a:r>
              <a:rPr lang="en-US" sz="2000" b="1" dirty="0">
                <a:solidFill>
                  <a:srgbClr val="580646"/>
                </a:solidFill>
                <a:latin typeface="Calibri" pitchFamily="34" charset="0"/>
              </a:rPr>
              <a:t>Both buck-boost and </a:t>
            </a:r>
            <a:r>
              <a:rPr lang="en-US" sz="2000" b="1" dirty="0" err="1">
                <a:solidFill>
                  <a:srgbClr val="580646"/>
                </a:solidFill>
                <a:latin typeface="Calibri" pitchFamily="34" charset="0"/>
              </a:rPr>
              <a:t>cuk</a:t>
            </a:r>
            <a:r>
              <a:rPr lang="en-US" sz="2000" b="1" dirty="0">
                <a:solidFill>
                  <a:srgbClr val="580646"/>
                </a:solidFill>
                <a:latin typeface="Calibri" pitchFamily="34" charset="0"/>
              </a:rPr>
              <a:t> converters are combination of these basic topologies</a:t>
            </a:r>
          </a:p>
          <a:p>
            <a:pPr algn="just">
              <a:buFont typeface="Wingdings" pitchFamily="2" charset="2"/>
              <a:buChar char="§"/>
            </a:pPr>
            <a:r>
              <a:rPr lang="en-US" sz="2000" b="1" dirty="0">
                <a:solidFill>
                  <a:srgbClr val="580646"/>
                </a:solidFill>
                <a:latin typeface="Calibri" pitchFamily="34" charset="0"/>
              </a:rPr>
              <a:t>Full bridge converter is derived from step-down converter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lstStyle/>
          <a:p>
            <a:r>
              <a:rPr lang="en-US" dirty="0"/>
              <a:t>Compared to PI controller, OCC gives a better transient performance for DC-DC converter.</a:t>
            </a:r>
          </a:p>
          <a:p>
            <a:pPr lvl="1"/>
            <a:endParaRPr lang="en-US" dirty="0" smtClean="0"/>
          </a:p>
          <a:p>
            <a:pPr lvl="1"/>
            <a:r>
              <a:rPr lang="en-US" dirty="0" smtClean="0"/>
              <a:t>Less settling time </a:t>
            </a:r>
          </a:p>
          <a:p>
            <a:endParaRPr lang="en-US" dirty="0" smtClean="0"/>
          </a:p>
          <a:p>
            <a:pPr lvl="1"/>
            <a:r>
              <a:rPr lang="en-US" dirty="0" smtClean="0"/>
              <a:t>Less maximum deviation from steady state</a:t>
            </a:r>
          </a:p>
          <a:p>
            <a:endParaRPr lang="en-US" dirty="0" smtClean="0"/>
          </a:p>
          <a:p>
            <a:r>
              <a:rPr lang="en-US" dirty="0" smtClean="0"/>
              <a:t>Can find wide applications in drives and renewable </a:t>
            </a:r>
            <a:r>
              <a:rPr lang="en-US" smtClean="0"/>
              <a:t>energy sources</a:t>
            </a:r>
            <a:r>
              <a:rPr lang="en-US" dirty="0" smtClean="0"/>
              <a:t>.</a:t>
            </a:r>
          </a:p>
          <a:p>
            <a:endParaRPr lang="en-US" dirty="0" smtClean="0"/>
          </a:p>
          <a:p>
            <a:endParaRPr lang="en-US" dirty="0" smtClean="0"/>
          </a:p>
          <a:p>
            <a:endParaRPr lang="en-IN" dirty="0"/>
          </a:p>
        </p:txBody>
      </p:sp>
      <p:sp>
        <p:nvSpPr>
          <p:cNvPr id="6" name="Slide Number Placeholder 5"/>
          <p:cNvSpPr>
            <a:spLocks noGrp="1"/>
          </p:cNvSpPr>
          <p:nvPr>
            <p:ph type="sldNum" sz="quarter" idx="12"/>
          </p:nvPr>
        </p:nvSpPr>
        <p:spPr/>
        <p:txBody>
          <a:bodyPr/>
          <a:lstStyle/>
          <a:p>
            <a:fld id="{6EF29C87-6E49-4223-99BC-2A0B27B106D1}" type="slidenum">
              <a:rPr lang="en-IN" smtClean="0"/>
              <a:pPr/>
              <a:t>50</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extLst>
      <p:ext uri="{BB962C8B-B14F-4D97-AF65-F5344CB8AC3E}">
        <p14:creationId xmlns:p14="http://schemas.microsoft.com/office/powerpoint/2010/main" xmlns="" val="1623790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WordArt 3"/>
          <p:cNvSpPr>
            <a:spLocks noChangeArrowheads="1" noChangeShapeType="1" noTextEdit="1"/>
          </p:cNvSpPr>
          <p:nvPr/>
        </p:nvSpPr>
        <p:spPr bwMode="auto">
          <a:xfrm>
            <a:off x="1828800" y="3124200"/>
            <a:ext cx="6019800" cy="1255713"/>
          </a:xfrm>
          <a:prstGeom prst="rect">
            <a:avLst/>
          </a:prstGeom>
        </p:spPr>
        <p:txBody>
          <a:bodyPr wrap="none" fromWordArt="1">
            <a:prstTxWarp prst="textPlain">
              <a:avLst>
                <a:gd name="adj" fmla="val 50000"/>
              </a:avLst>
            </a:prstTxWarp>
          </a:bodyPr>
          <a:lstStyle/>
          <a:p>
            <a:pPr algn="ctr"/>
            <a:r>
              <a:rPr lang="en-IN" sz="3600" kern="10">
                <a:ln w="9525">
                  <a:noFill/>
                  <a:round/>
                  <a:headEnd/>
                  <a:tailEnd/>
                </a:ln>
                <a:solidFill>
                  <a:srgbClr val="336699"/>
                </a:solidFill>
                <a:effectLst>
                  <a:outerShdw dist="45791" dir="2021404" algn="ctr" rotWithShape="0">
                    <a:srgbClr val="C0C0C0"/>
                  </a:outerShdw>
                </a:effectLst>
                <a:latin typeface="Times New Roman"/>
                <a:cs typeface="Times New Roman"/>
              </a:rPr>
              <a:t>Thank You</a:t>
            </a:r>
          </a:p>
        </p:txBody>
      </p:sp>
      <p:sp>
        <p:nvSpPr>
          <p:cNvPr id="6" name="Slide Number Placeholder 5"/>
          <p:cNvSpPr>
            <a:spLocks noGrp="1"/>
          </p:cNvSpPr>
          <p:nvPr>
            <p:ph type="sldNum" sz="quarter" idx="12"/>
          </p:nvPr>
        </p:nvSpPr>
        <p:spPr/>
        <p:txBody>
          <a:bodyPr/>
          <a:lstStyle/>
          <a:p>
            <a:fld id="{6EF29C87-6E49-4223-99BC-2A0B27B106D1}" type="slidenum">
              <a:rPr lang="en-IN" smtClean="0"/>
              <a:pPr/>
              <a:t>51</a:t>
            </a:fld>
            <a:endParaRPr lang="en-IN"/>
          </a:p>
        </p:txBody>
      </p:sp>
      <p:sp>
        <p:nvSpPr>
          <p:cNvPr id="7" name="Footer Placeholder 6"/>
          <p:cNvSpPr>
            <a:spLocks noGrp="1"/>
          </p:cNvSpPr>
          <p:nvPr>
            <p:ph type="ftr" sz="quarter" idx="11"/>
          </p:nvPr>
        </p:nvSpPr>
        <p:spPr/>
        <p:txBody>
          <a:bodyPr/>
          <a:lstStyle/>
          <a:p>
            <a:r>
              <a:rPr lang="en-IN" smtClean="0"/>
              <a:t>Dept. of EEE, GEC, Thrissur</a:t>
            </a:r>
            <a:endParaRPr lang="en-IN"/>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sz="3200" b="1" dirty="0" smtClean="0"/>
              <a:t>Switch-mode dc-dc converter</a:t>
            </a:r>
          </a:p>
        </p:txBody>
      </p:sp>
      <p:pic>
        <p:nvPicPr>
          <p:cNvPr id="34819" name="Picture 2"/>
          <p:cNvPicPr>
            <a:picLocks noChangeAspect="1" noChangeArrowheads="1"/>
          </p:cNvPicPr>
          <p:nvPr/>
        </p:nvPicPr>
        <p:blipFill>
          <a:blip r:embed="rId2"/>
          <a:srcRect/>
          <a:stretch>
            <a:fillRect/>
          </a:stretch>
        </p:blipFill>
        <p:spPr bwMode="auto">
          <a:xfrm>
            <a:off x="1219200" y="2209800"/>
            <a:ext cx="2505075" cy="2286000"/>
          </a:xfrm>
          <a:prstGeom prst="rect">
            <a:avLst/>
          </a:prstGeom>
          <a:noFill/>
          <a:ln w="9525">
            <a:noFill/>
            <a:miter lim="800000"/>
            <a:headEnd/>
            <a:tailEnd/>
          </a:ln>
        </p:spPr>
      </p:pic>
      <p:pic>
        <p:nvPicPr>
          <p:cNvPr id="34820" name="Picture 4"/>
          <p:cNvPicPr>
            <a:picLocks noChangeAspect="1" noChangeArrowheads="1"/>
          </p:cNvPicPr>
          <p:nvPr/>
        </p:nvPicPr>
        <p:blipFill>
          <a:blip r:embed="rId3"/>
          <a:srcRect/>
          <a:stretch>
            <a:fillRect/>
          </a:stretch>
        </p:blipFill>
        <p:spPr bwMode="auto">
          <a:xfrm>
            <a:off x="4648200" y="2286000"/>
            <a:ext cx="3457575" cy="2714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smtClean="0"/>
              <a:t>Dept. of EEE, Govt. Engg. College, Thrissur</a:t>
            </a:r>
            <a:endParaRPr lang="en-IN"/>
          </a:p>
        </p:txBody>
      </p:sp>
      <p:sp>
        <p:nvSpPr>
          <p:cNvPr id="6" name="Slide Number Placeholder 5"/>
          <p:cNvSpPr>
            <a:spLocks noGrp="1"/>
          </p:cNvSpPr>
          <p:nvPr>
            <p:ph type="sldNum" sz="quarter" idx="12"/>
          </p:nvPr>
        </p:nvSpPr>
        <p:spPr/>
        <p:txBody>
          <a:bodyPr/>
          <a:lstStyle/>
          <a:p>
            <a:fld id="{510668BF-FB59-4D17-B768-A5133B12EAAA}" type="slidenum">
              <a:rPr lang="en-IN" smtClean="0"/>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2800" smtClean="0"/>
              <a:t>Drawbacks  and modifications of the circuit</a:t>
            </a:r>
          </a:p>
        </p:txBody>
      </p:sp>
      <p:sp>
        <p:nvSpPr>
          <p:cNvPr id="35843" name="TextBox 3"/>
          <p:cNvSpPr txBox="1">
            <a:spLocks noChangeArrowheads="1"/>
          </p:cNvSpPr>
          <p:nvPr/>
        </p:nvSpPr>
        <p:spPr bwMode="auto">
          <a:xfrm>
            <a:off x="357158" y="1643050"/>
            <a:ext cx="8305800" cy="3140075"/>
          </a:xfrm>
          <a:prstGeom prst="rect">
            <a:avLst/>
          </a:prstGeom>
          <a:noFill/>
          <a:ln w="9525">
            <a:noFill/>
            <a:miter lim="800000"/>
            <a:headEnd/>
            <a:tailEnd/>
          </a:ln>
        </p:spPr>
        <p:txBody>
          <a:bodyPr>
            <a:spAutoFit/>
          </a:bodyPr>
          <a:lstStyle/>
          <a:p>
            <a:pPr algn="just">
              <a:buFont typeface="Wingdings" pitchFamily="2" charset="2"/>
              <a:buChar char="Ø"/>
            </a:pPr>
            <a:r>
              <a:rPr lang="en-US" dirty="0">
                <a:solidFill>
                  <a:srgbClr val="1108C8"/>
                </a:solidFill>
              </a:rPr>
              <a:t>In practical circuits, load will be inductive (even for resistive load due to stray inductance) leading to dissipate or absorb the inductive energy which may destroy the switch</a:t>
            </a:r>
          </a:p>
          <a:p>
            <a:pPr algn="just"/>
            <a:endParaRPr lang="en-US" dirty="0">
              <a:solidFill>
                <a:srgbClr val="1108C8"/>
              </a:solidFill>
            </a:endParaRPr>
          </a:p>
          <a:p>
            <a:pPr algn="just">
              <a:buFont typeface="Wingdings" pitchFamily="2" charset="2"/>
              <a:buChar char="Ø"/>
            </a:pPr>
            <a:r>
              <a:rPr lang="en-US" dirty="0">
                <a:solidFill>
                  <a:srgbClr val="1108C8"/>
                </a:solidFill>
              </a:rPr>
              <a:t>Output voltage fluctuates between 0 and </a:t>
            </a:r>
            <a:r>
              <a:rPr lang="en-US" dirty="0" err="1">
                <a:solidFill>
                  <a:srgbClr val="1108C8"/>
                </a:solidFill>
              </a:rPr>
              <a:t>V</a:t>
            </a:r>
            <a:r>
              <a:rPr lang="en-US" baseline="-25000" dirty="0" err="1">
                <a:solidFill>
                  <a:srgbClr val="1108C8"/>
                </a:solidFill>
              </a:rPr>
              <a:t>d</a:t>
            </a:r>
            <a:r>
              <a:rPr lang="en-US" dirty="0">
                <a:solidFill>
                  <a:srgbClr val="1108C8"/>
                </a:solidFill>
              </a:rPr>
              <a:t> </a:t>
            </a:r>
          </a:p>
          <a:p>
            <a:pPr algn="just">
              <a:buFont typeface="Wingdings" pitchFamily="2" charset="2"/>
              <a:buChar char="Ø"/>
            </a:pPr>
            <a:endParaRPr lang="en-US" dirty="0">
              <a:solidFill>
                <a:srgbClr val="1108C8"/>
              </a:solidFill>
            </a:endParaRPr>
          </a:p>
          <a:p>
            <a:pPr algn="just"/>
            <a:r>
              <a:rPr lang="en-US" dirty="0"/>
              <a:t>Modifications</a:t>
            </a:r>
          </a:p>
          <a:p>
            <a:pPr algn="just"/>
            <a:endParaRPr lang="en-US" dirty="0"/>
          </a:p>
          <a:p>
            <a:pPr algn="just">
              <a:buFont typeface="Wingdings" pitchFamily="2" charset="2"/>
              <a:buChar char="Ø"/>
            </a:pPr>
            <a:r>
              <a:rPr lang="en-US" dirty="0"/>
              <a:t>Problem of stored inductive energy is overcome using  </a:t>
            </a:r>
            <a:r>
              <a:rPr lang="en-US" dirty="0">
                <a:solidFill>
                  <a:srgbClr val="C00000"/>
                </a:solidFill>
              </a:rPr>
              <a:t>freewheeling diode</a:t>
            </a:r>
          </a:p>
          <a:p>
            <a:pPr algn="just"/>
            <a:endParaRPr lang="en-US" dirty="0">
              <a:solidFill>
                <a:srgbClr val="C00000"/>
              </a:solidFill>
            </a:endParaRPr>
          </a:p>
          <a:p>
            <a:pPr algn="just">
              <a:buFont typeface="Wingdings" pitchFamily="2" charset="2"/>
              <a:buChar char="Ø"/>
            </a:pPr>
            <a:r>
              <a:rPr lang="en-US" dirty="0"/>
              <a:t>Output voltage fluctuation are very much diminished using </a:t>
            </a:r>
            <a:r>
              <a:rPr lang="en-US" dirty="0">
                <a:solidFill>
                  <a:srgbClr val="C00000"/>
                </a:solidFill>
              </a:rPr>
              <a:t>Low pass Filter</a:t>
            </a:r>
          </a:p>
        </p:txBody>
      </p:sp>
      <p:sp>
        <p:nvSpPr>
          <p:cNvPr id="35844" name="TextBox 4"/>
          <p:cNvSpPr txBox="1">
            <a:spLocks noChangeArrowheads="1"/>
          </p:cNvSpPr>
          <p:nvPr/>
        </p:nvSpPr>
        <p:spPr bwMode="auto">
          <a:xfrm>
            <a:off x="571472" y="1214422"/>
            <a:ext cx="1600200" cy="369888"/>
          </a:xfrm>
          <a:prstGeom prst="rect">
            <a:avLst/>
          </a:prstGeom>
          <a:noFill/>
          <a:ln w="9525">
            <a:noFill/>
            <a:miter lim="800000"/>
            <a:headEnd/>
            <a:tailEnd/>
          </a:ln>
        </p:spPr>
        <p:txBody>
          <a:bodyPr>
            <a:spAutoFit/>
          </a:bodyPr>
          <a:lstStyle/>
          <a:p>
            <a:r>
              <a:rPr lang="en-US" dirty="0">
                <a:solidFill>
                  <a:srgbClr val="663300"/>
                </a:solidFill>
              </a:rPr>
              <a:t>Drawbacks</a:t>
            </a:r>
          </a:p>
        </p:txBody>
      </p:sp>
      <p:sp>
        <p:nvSpPr>
          <p:cNvPr id="5" name="Footer Placeholder 4"/>
          <p:cNvSpPr>
            <a:spLocks noGrp="1"/>
          </p:cNvSpPr>
          <p:nvPr>
            <p:ph type="ftr" sz="quarter" idx="11"/>
          </p:nvPr>
        </p:nvSpPr>
        <p:spPr/>
        <p:txBody>
          <a:bodyPr/>
          <a:lstStyle/>
          <a:p>
            <a:r>
              <a:rPr lang="en-IN" smtClean="0"/>
              <a:t>Dept. of EEE, Govt. Engg. College, Thrissur</a:t>
            </a:r>
            <a:endParaRPr lang="en-IN"/>
          </a:p>
        </p:txBody>
      </p:sp>
      <p:sp>
        <p:nvSpPr>
          <p:cNvPr id="6" name="Slide Number Placeholder 5"/>
          <p:cNvSpPr>
            <a:spLocks noGrp="1"/>
          </p:cNvSpPr>
          <p:nvPr>
            <p:ph type="sldNum" sz="quarter" idx="12"/>
          </p:nvPr>
        </p:nvSpPr>
        <p:spPr/>
        <p:txBody>
          <a:bodyPr/>
          <a:lstStyle/>
          <a:p>
            <a:fld id="{510668BF-FB59-4D17-B768-A5133B12EAAA}" type="slidenum">
              <a:rPr lang="en-IN" smtClean="0"/>
              <a:pPr/>
              <a:t>7</a:t>
            </a:fld>
            <a:endParaRPr lang="en-IN"/>
          </a:p>
        </p:txBody>
      </p:sp>
      <p:pic>
        <p:nvPicPr>
          <p:cNvPr id="7" name="Picture 2"/>
          <p:cNvPicPr>
            <a:picLocks noChangeAspect="1" noChangeArrowheads="1"/>
          </p:cNvPicPr>
          <p:nvPr/>
        </p:nvPicPr>
        <p:blipFill>
          <a:blip r:embed="rId2"/>
          <a:srcRect/>
          <a:stretch>
            <a:fillRect/>
          </a:stretch>
        </p:blipFill>
        <p:spPr bwMode="auto">
          <a:xfrm>
            <a:off x="571472" y="4786322"/>
            <a:ext cx="1638288" cy="1495016"/>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6072198" y="4786322"/>
            <a:ext cx="2424130" cy="1903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2800" dirty="0" smtClean="0"/>
              <a:t>Buck converter (Step-down converter)</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097" name="Object 1"/>
          <p:cNvGraphicFramePr>
            <a:graphicFrameLocks noChangeAspect="1"/>
          </p:cNvGraphicFramePr>
          <p:nvPr/>
        </p:nvGraphicFramePr>
        <p:xfrm>
          <a:off x="762000" y="1676400"/>
          <a:ext cx="4071966" cy="3254755"/>
        </p:xfrm>
        <a:graphic>
          <a:graphicData uri="http://schemas.openxmlformats.org/presentationml/2006/ole">
            <p:oleObj spid="_x0000_s90114" name="SmartDraw" r:id="rId3" imgW="2857157" imgH="2296241" progId="">
              <p:embed/>
            </p:oleObj>
          </a:graphicData>
        </a:graphic>
      </p:graphicFrame>
      <p:pic>
        <p:nvPicPr>
          <p:cNvPr id="2" name="Picture 2"/>
          <p:cNvPicPr>
            <a:picLocks noChangeAspect="1" noChangeArrowheads="1"/>
          </p:cNvPicPr>
          <p:nvPr/>
        </p:nvPicPr>
        <p:blipFill>
          <a:blip r:embed="rId4"/>
          <a:srcRect/>
          <a:stretch>
            <a:fillRect/>
          </a:stretch>
        </p:blipFill>
        <p:spPr bwMode="auto">
          <a:xfrm>
            <a:off x="5715000" y="1905000"/>
            <a:ext cx="2733675" cy="2686050"/>
          </a:xfrm>
          <a:prstGeom prst="rect">
            <a:avLst/>
          </a:prstGeom>
          <a:noFill/>
          <a:ln w="9525">
            <a:noFill/>
            <a:miter lim="800000"/>
            <a:headEnd/>
            <a:tailEnd/>
          </a:ln>
          <a:effectLst/>
        </p:spPr>
      </p:pic>
      <p:pic>
        <p:nvPicPr>
          <p:cNvPr id="90116" name="Picture 4"/>
          <p:cNvPicPr>
            <a:picLocks noChangeAspect="1" noChangeArrowheads="1"/>
          </p:cNvPicPr>
          <p:nvPr/>
        </p:nvPicPr>
        <p:blipFill>
          <a:blip r:embed="rId5"/>
          <a:srcRect/>
          <a:stretch>
            <a:fillRect/>
          </a:stretch>
        </p:blipFill>
        <p:spPr bwMode="auto">
          <a:xfrm>
            <a:off x="762000" y="5181600"/>
            <a:ext cx="3762375" cy="138112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6EF29C87-6E49-4223-99BC-2A0B27B106D1}" type="slidenum">
              <a:rPr lang="en-IN" smtClean="0"/>
              <a:pPr/>
              <a:t>8</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b="1" dirty="0" smtClean="0"/>
              <a:t>Sep-down dc-dc converter</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075" name="Object 3"/>
          <p:cNvGraphicFramePr>
            <a:graphicFrameLocks noChangeAspect="1"/>
          </p:cNvGraphicFramePr>
          <p:nvPr/>
        </p:nvGraphicFramePr>
        <p:xfrm>
          <a:off x="4876800" y="2209800"/>
          <a:ext cx="2949680" cy="2357444"/>
        </p:xfrm>
        <a:graphic>
          <a:graphicData uri="http://schemas.openxmlformats.org/presentationml/2006/ole">
            <p:oleObj spid="_x0000_s91138" name="SmartDraw" r:id="rId3" imgW="2857157" imgH="2296241" progId="">
              <p:embed/>
            </p:oleObj>
          </a:graphicData>
        </a:graphic>
      </p:graphicFrame>
      <p:graphicFrame>
        <p:nvGraphicFramePr>
          <p:cNvPr id="2" name="Object 4"/>
          <p:cNvGraphicFramePr>
            <a:graphicFrameLocks noChangeAspect="1"/>
          </p:cNvGraphicFramePr>
          <p:nvPr/>
        </p:nvGraphicFramePr>
        <p:xfrm>
          <a:off x="4424362" y="6019800"/>
          <a:ext cx="4719638" cy="642937"/>
        </p:xfrm>
        <a:graphic>
          <a:graphicData uri="http://schemas.openxmlformats.org/presentationml/2006/ole">
            <p:oleObj spid="_x0000_s91139" name="Equation" r:id="rId4" imgW="3073400" imgH="419100" progId="Equation.DSMT4">
              <p:embed/>
            </p:oleObj>
          </a:graphicData>
        </a:graphic>
      </p:graphicFrame>
      <p:pic>
        <p:nvPicPr>
          <p:cNvPr id="91140" name="Picture 4"/>
          <p:cNvPicPr>
            <a:picLocks noChangeAspect="1" noChangeArrowheads="1"/>
          </p:cNvPicPr>
          <p:nvPr/>
        </p:nvPicPr>
        <p:blipFill>
          <a:blip r:embed="rId5"/>
          <a:srcRect/>
          <a:stretch>
            <a:fillRect/>
          </a:stretch>
        </p:blipFill>
        <p:spPr bwMode="auto">
          <a:xfrm>
            <a:off x="0" y="1524000"/>
            <a:ext cx="4391025" cy="501015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6EF29C87-6E49-4223-99BC-2A0B27B106D1}" type="slidenum">
              <a:rPr lang="en-IN" smtClean="0"/>
              <a:pPr/>
              <a:t>9</a:t>
            </a:fld>
            <a:endParaRPr lang="en-IN"/>
          </a:p>
        </p:txBody>
      </p:sp>
      <p:sp>
        <p:nvSpPr>
          <p:cNvPr id="10" name="Footer Placeholder 9"/>
          <p:cNvSpPr>
            <a:spLocks noGrp="1"/>
          </p:cNvSpPr>
          <p:nvPr>
            <p:ph type="ftr" sz="quarter" idx="11"/>
          </p:nvPr>
        </p:nvSpPr>
        <p:spPr/>
        <p:txBody>
          <a:bodyPr/>
          <a:lstStyle/>
          <a:p>
            <a:r>
              <a:rPr lang="en-IN" smtClean="0"/>
              <a:t>Dept. of EEE, GEC, Thrissur</a:t>
            </a:r>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958</TotalTime>
  <Words>1771</Words>
  <Application>Microsoft Office PowerPoint</Application>
  <PresentationFormat>On-screen Show (4:3)</PresentationFormat>
  <Paragraphs>339</Paragraphs>
  <Slides>51</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Clarity</vt:lpstr>
      <vt:lpstr>SmartDraw</vt:lpstr>
      <vt:lpstr>Equation</vt:lpstr>
      <vt:lpstr>MathType 5.0 Equation</vt:lpstr>
      <vt:lpstr>Slide 1</vt:lpstr>
      <vt:lpstr>Outline</vt:lpstr>
      <vt:lpstr>Introduction</vt:lpstr>
      <vt:lpstr>DC-DC conversion techniques –an introduction</vt:lpstr>
      <vt:lpstr>DC- DC Converter Topologies</vt:lpstr>
      <vt:lpstr>Switch-mode dc-dc converter</vt:lpstr>
      <vt:lpstr>Drawbacks  and modifications of the circuit</vt:lpstr>
      <vt:lpstr>Buck converter (Step-down converter)</vt:lpstr>
      <vt:lpstr>Sep-down dc-dc converter</vt:lpstr>
      <vt:lpstr>Step-down converter circuit states (Continuous Conduction Mode)</vt:lpstr>
      <vt:lpstr>Volt-sec balance (cont.)</vt:lpstr>
      <vt:lpstr>Buck converter (Step-down converter) in CCM</vt:lpstr>
      <vt:lpstr>Closed loop control of buck converter</vt:lpstr>
      <vt:lpstr>Closed loop control of Buck Converter (with fixed input)</vt:lpstr>
      <vt:lpstr>Closed loop control of Buck Converter (with fixed input)-output voltage</vt:lpstr>
      <vt:lpstr>Buck converter using PI controller</vt:lpstr>
      <vt:lpstr>Transient performance of PI controller</vt:lpstr>
      <vt:lpstr>Closed loop control of Buck Converter with input voltage perturbations - line regulation</vt:lpstr>
      <vt:lpstr>Closed loop control of Buck converter Input (changes form 14 V to 20V)  and output voltage wave forms using PI controller</vt:lpstr>
      <vt:lpstr>Slide 20</vt:lpstr>
      <vt:lpstr>One cycle control (OCC)</vt:lpstr>
      <vt:lpstr>Buck converter using One Cycle control (OCC)</vt:lpstr>
      <vt:lpstr>Buck converter using One Cycle control (cont.)</vt:lpstr>
      <vt:lpstr>Power Source Perturbation Rejection</vt:lpstr>
      <vt:lpstr>Change in Reference Voltage</vt:lpstr>
      <vt:lpstr>Buck converter with one cycle control</vt:lpstr>
      <vt:lpstr>Buck converter with one cycle control (cont.) Input voltage and output voltage</vt:lpstr>
      <vt:lpstr>Performance comparison between OCC and PI during input voltage perturbation</vt:lpstr>
      <vt:lpstr>Buck converter using OCC with reference voltage perturbation </vt:lpstr>
      <vt:lpstr>Performance comparison between OCC and PI during output voltage reference perturbation</vt:lpstr>
      <vt:lpstr>Step-up (Boost) Converter</vt:lpstr>
      <vt:lpstr>Volt-sec balance Boost converter </vt:lpstr>
      <vt:lpstr>Volt-sec balance Boost converter (cont.)</vt:lpstr>
      <vt:lpstr>Boost Converter in Continuous Conduction Mode</vt:lpstr>
      <vt:lpstr>Boost Converter in Continuous Conduction Mode</vt:lpstr>
      <vt:lpstr>Boost Converter in Continuous Conduction Mode (cont.)</vt:lpstr>
      <vt:lpstr>Closed Loop Control of Boost Converter</vt:lpstr>
      <vt:lpstr>Slide 38</vt:lpstr>
      <vt:lpstr>BOOST converter</vt:lpstr>
      <vt:lpstr>Simulation of Boost converter using OCC</vt:lpstr>
      <vt:lpstr>Performance comparison between OCC and PI during input voltage perturbation</vt:lpstr>
      <vt:lpstr>Performance comparison between OCC and PI during output voltage reference  perturbation</vt:lpstr>
      <vt:lpstr>BUCK-BOOST Converter</vt:lpstr>
      <vt:lpstr>BUCK-BOOST Converter -OCC</vt:lpstr>
      <vt:lpstr>Closed loop control of Buck boost converter using OCC</vt:lpstr>
      <vt:lpstr>Performance comparison between OCC and PI during input voltage perturbation</vt:lpstr>
      <vt:lpstr>Performance comparison between OCC and PI during output voltage reference perturbation</vt:lpstr>
      <vt:lpstr>OCC vs. PI</vt:lpstr>
      <vt:lpstr> PI Vs. OCC :-Settling time performance</vt:lpstr>
      <vt:lpstr>Conclusion</vt:lpstr>
      <vt:lpstr>Slide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anoop</dc:creator>
  <cp:lastModifiedBy>user</cp:lastModifiedBy>
  <cp:revision>89</cp:revision>
  <dcterms:created xsi:type="dcterms:W3CDTF">2014-02-16T11:39:44Z</dcterms:created>
  <dcterms:modified xsi:type="dcterms:W3CDTF">2015-10-15T16:24:31Z</dcterms:modified>
</cp:coreProperties>
</file>